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57"/>
  </p:notesMasterIdLst>
  <p:sldIdLst>
    <p:sldId id="322" r:id="rId3"/>
    <p:sldId id="323" r:id="rId4"/>
    <p:sldId id="32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6" r:id="rId15"/>
    <p:sldId id="297" r:id="rId16"/>
    <p:sldId id="298" r:id="rId17"/>
    <p:sldId id="270" r:id="rId18"/>
    <p:sldId id="291" r:id="rId19"/>
    <p:sldId id="292" r:id="rId20"/>
    <p:sldId id="289" r:id="rId21"/>
    <p:sldId id="290" r:id="rId22"/>
    <p:sldId id="293" r:id="rId23"/>
    <p:sldId id="303" r:id="rId24"/>
    <p:sldId id="271" r:id="rId25"/>
    <p:sldId id="275" r:id="rId26"/>
    <p:sldId id="319" r:id="rId27"/>
    <p:sldId id="320" r:id="rId28"/>
    <p:sldId id="300" r:id="rId29"/>
    <p:sldId id="321" r:id="rId30"/>
    <p:sldId id="318" r:id="rId31"/>
    <p:sldId id="276" r:id="rId32"/>
    <p:sldId id="317" r:id="rId33"/>
    <p:sldId id="325" r:id="rId34"/>
    <p:sldId id="333" r:id="rId35"/>
    <p:sldId id="334" r:id="rId36"/>
    <p:sldId id="335" r:id="rId37"/>
    <p:sldId id="332" r:id="rId38"/>
    <p:sldId id="326" r:id="rId39"/>
    <p:sldId id="327" r:id="rId40"/>
    <p:sldId id="328" r:id="rId41"/>
    <p:sldId id="280" r:id="rId42"/>
    <p:sldId id="281" r:id="rId43"/>
    <p:sldId id="282" r:id="rId44"/>
    <p:sldId id="305" r:id="rId45"/>
    <p:sldId id="309" r:id="rId46"/>
    <p:sldId id="310" r:id="rId47"/>
    <p:sldId id="311" r:id="rId48"/>
    <p:sldId id="312" r:id="rId49"/>
    <p:sldId id="313" r:id="rId50"/>
    <p:sldId id="316" r:id="rId51"/>
    <p:sldId id="315" r:id="rId52"/>
    <p:sldId id="284" r:id="rId53"/>
    <p:sldId id="285" r:id="rId54"/>
    <p:sldId id="286" r:id="rId55"/>
    <p:sldId id="287" r:id="rId56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ia Nagpal" initials="" lastIdx="1" clrIdx="0"/>
  <p:cmAuthor id="1" name="Aiswarya Jami" initials="" lastIdx="1" clrIdx="1"/>
  <p:cmAuthor id="2" name="sania" initials="s" lastIdx="3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82099" autoAdjust="0"/>
  </p:normalViewPr>
  <p:slideViewPr>
    <p:cSldViewPr snapToGrid="0">
      <p:cViewPr varScale="1">
        <p:scale>
          <a:sx n="78" d="100"/>
          <a:sy n="78" d="100"/>
        </p:scale>
        <p:origin x="11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idx="1">
    <p:pos x="6000" y="0"/>
    <p:text>the third weakness would give a negative impact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78109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Good morning, I’m here to present our project Basic Legal Citation for the course CS 5150, with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Akshay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200" b="0" i="0" u="none" strike="noStrike" cap="none" baseline="0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Aiswarya</a:t>
            </a: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296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Till now the author manually changes the content in all formats to maintain consistency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allow easy conversion to all formats we did: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converted the original HTML file into HTML5.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added our own tags which will help us for easier conversion to all formats.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source document that can be edited and delivered in all the formats.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Arms: technical difficultys. Are you going to talk about it?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XHTML is replaced by HTML5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 it is still XHTML. We’re exploring if it can be done easily through HTML5.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conversions might be a problem if HTML5 is used.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469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author uses a web development tool called dreamweaver to edit and modify the website.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later publishes the html content to AWS.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visitor(who is a law student or anyone interested in learning how to cite) can now view the website and also download content. </a:t>
            </a:r>
          </a:p>
        </p:txBody>
      </p:sp>
      <p:sp>
        <p:nvSpPr>
          <p:cNvPr id="188" name="Shape 18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0522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the 1st iteration, we primarily focused on two parts.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1st is the website.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redesigned the entire layout and the look of the system.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made the site mobile friendly, to make it work for smaller screens when viewed on mobile device.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made it more interactive.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iFrames and added expand collapse panels for citations.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2nd component: to make the conversion to other formats easy, we separated the file contents from the design. This made the conversion easy. </a:t>
            </a:r>
          </a:p>
        </p:txBody>
      </p: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019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maybe replaced by &lt;tag-data&gt; type of tags, if HTML5 is used.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7023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conducted user testing with a Cornell law school student, and collected the feedback. 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63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17622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maybe replaced by &lt;tag-data&gt; type of tags, if HTML5 is used.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5872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When talking</a:t>
            </a:r>
            <a:r>
              <a:rPr lang="en-US" baseline="0" dirty="0" smtClean="0"/>
              <a:t> about testing, we can mention that a part of our team acted as testers too apart from the two people mentioned on the slide. </a:t>
            </a:r>
            <a:endParaRPr dirty="0"/>
          </a:p>
        </p:txBody>
      </p:sp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66396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4576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Only considered the 1st point as this was useful. We can show the before and after screenshot for this.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Text styling -&gt; examples text left</a:t>
            </a:r>
            <a:r>
              <a:rPr lang="en-US" baseline="0" dirty="0" smtClean="0"/>
              <a:t> aligned</a:t>
            </a:r>
            <a:r>
              <a:rPr lang="en-US" dirty="0" smtClean="0"/>
              <a:t> whereas the rest of website should</a:t>
            </a:r>
            <a:r>
              <a:rPr lang="en-US" baseline="0" dirty="0" smtClean="0"/>
              <a:t> be justified</a:t>
            </a:r>
            <a:endParaRPr dirty="0"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58073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please allow me to introduce the team.</a:t>
            </a:r>
            <a:endParaRPr lang="en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7947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Only considered the 1st point as this was useful. We can show the before and after screenshot for this.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Text styling -&gt; examples text left</a:t>
            </a:r>
            <a:r>
              <a:rPr lang="en-US" baseline="0" dirty="0" smtClean="0"/>
              <a:t> aligned</a:t>
            </a:r>
            <a:r>
              <a:rPr lang="en-US" dirty="0" smtClean="0"/>
              <a:t> whereas the rest of website should</a:t>
            </a:r>
            <a:r>
              <a:rPr lang="en-US" baseline="0" dirty="0" smtClean="0"/>
              <a:t> be justified</a:t>
            </a:r>
            <a:endParaRPr dirty="0"/>
          </a:p>
        </p:txBody>
      </p:sp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3114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8657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68197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Linearization was</a:t>
            </a:r>
            <a:r>
              <a:rPr lang="en-US" baseline="0" dirty="0" smtClean="0"/>
              <a:t> required because the original tables were too big to fit in </a:t>
            </a:r>
            <a:r>
              <a:rPr lang="en-US" baseline="0" dirty="0" err="1" smtClean="0"/>
              <a:t>epub</a:t>
            </a:r>
            <a:r>
              <a:rPr lang="en-US" baseline="0" dirty="0" smtClean="0"/>
              <a:t> or pdf formats</a:t>
            </a: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44318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Linearization was</a:t>
            </a:r>
            <a:r>
              <a:rPr lang="en-US" baseline="0" dirty="0" smtClean="0"/>
              <a:t> required because the original tables were too big to fit in </a:t>
            </a:r>
            <a:r>
              <a:rPr lang="en-US" baseline="0" dirty="0" err="1" smtClean="0"/>
              <a:t>epub</a:t>
            </a:r>
            <a:r>
              <a:rPr lang="en-US" baseline="0" dirty="0" smtClean="0"/>
              <a:t> or pdf formats</a:t>
            </a: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82306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912407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38906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464906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27207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Linearization was</a:t>
            </a:r>
            <a:r>
              <a:rPr lang="en-US" baseline="0" dirty="0" smtClean="0"/>
              <a:t> required because the original tables were too big to fit in </a:t>
            </a:r>
            <a:r>
              <a:rPr lang="en-US" baseline="0" dirty="0" err="1" smtClean="0"/>
              <a:t>epub</a:t>
            </a:r>
            <a:r>
              <a:rPr lang="en-US" baseline="0" dirty="0" smtClean="0"/>
              <a:t> or pdf formats</a:t>
            </a:r>
            <a:endParaRPr dirty="0"/>
          </a:p>
        </p:txBody>
      </p:sp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65575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start the presentation by recapping the second presentation, then show the progress achieved in 3</a:t>
            </a:r>
            <a:r>
              <a:rPr lang="en-US" sz="1200" b="0" i="0" u="none" strike="noStrike" cap="none" baseline="300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sz="12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iteration, and wrap up the presentation with an overall project summary.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2955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84274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907286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21" name="Shape 32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870664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4475385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23598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20305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05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524581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49676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967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an overview of the topics we’ll be presenting today. The main objectives of this presentation are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introduce the project once again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 the progress by explaining what we have done so far </a:t>
            </a:r>
          </a:p>
          <a:p>
            <a:pPr marL="228600" marR="0" lvl="0" indent="-22860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Mention what is to be done.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6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835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02278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humor</a:t>
            </a:r>
          </a:p>
        </p:txBody>
      </p:sp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711102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19584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684779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Peter: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Might still need tables in static ebooks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Sara: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Interactivty examples: user; author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Metadata search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replaced</a:t>
            </a:r>
          </a:p>
          <a:p>
            <a:pPr marL="171450" marR="0" lvl="0" indent="-171450" algn="l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guess, but client experience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 progess, capable to finish it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communications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Slyvia: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communications. There is something we’ve done that we know not working.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Arms: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on an existing system, getting the requirements right is more difficult. Which is the client really want.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little bit worried about schedule. Time for user testing and making changes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chart: how to describe the work it’s done. Complete is not complete.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 in userbility and format conversion.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converting exsiting html a part of a project. XHTML to HTML.</a:t>
            </a:r>
          </a:p>
        </p:txBody>
      </p:sp>
      <p:sp>
        <p:nvSpPr>
          <p:cNvPr id="358" name="Shape 35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1290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that’s him! In addition to these, he is the author of the book Basic Legal Citation, on which our project is based.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506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book is also available in other downloadable formats such as PDF, ePUB and mobi.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of these four formats have their own updating process, which means if there is a change in the book, the content has to be modified 4 different times before releasing a new edition. And this process was done manually by the author!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6742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I am a first year law student and I have an assignment where I have to cite a case from the CA court to be presented in a Texas court. I don’t know how to do it. I will go to the legal citation website look up the ways to cite based on the category. Has to be done state wise, or based on the category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website provides different pages through which a citation can be learned.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0348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 in 1993. Website in 1994.  […]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883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Websites which are not written for mobile devices 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" sz="12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7198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3" cy="7886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8" cy="19716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369" name="Shape 36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title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1" name="Shape 38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5" name="Shape 38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96" name="Shape 39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04" name="Shape 40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5" name="Shape 40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700" cy="21395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 sz="45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623887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800">
                <a:solidFill>
                  <a:srgbClr val="888888"/>
                </a:solidFill>
              </a:defRPr>
            </a:lvl1pPr>
            <a:lvl2pPr marL="3429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500">
                <a:solidFill>
                  <a:srgbClr val="888888"/>
                </a:solidFill>
              </a:defRPr>
            </a:lvl2pPr>
            <a:lvl3pPr marL="685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400">
                <a:solidFill>
                  <a:srgbClr val="888888"/>
                </a:solidFill>
              </a:defRPr>
            </a:lvl3pPr>
            <a:lvl4pPr marL="10287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17145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2057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24003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629841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00" b="1"/>
            </a:lvl1pPr>
            <a:lvl2pPr marL="342900" indent="0" rtl="0">
              <a:spcBef>
                <a:spcPts val="0"/>
              </a:spcBef>
              <a:buFont typeface="Calibri"/>
              <a:buNone/>
              <a:defRPr sz="1500" b="1"/>
            </a:lvl2pPr>
            <a:lvl3pPr marL="685800" indent="0" rtl="0">
              <a:spcBef>
                <a:spcPts val="0"/>
              </a:spcBef>
              <a:buFont typeface="Calibri"/>
              <a:buNone/>
              <a:defRPr sz="1400" b="1"/>
            </a:lvl3pPr>
            <a:lvl4pPr marL="1028700" indent="0" rtl="0">
              <a:spcBef>
                <a:spcPts val="0"/>
              </a:spcBef>
              <a:buFont typeface="Calibri"/>
              <a:buNone/>
              <a:defRPr sz="1200" b="1"/>
            </a:lvl4pPr>
            <a:lvl5pPr marL="1371600" indent="0" rtl="0">
              <a:spcBef>
                <a:spcPts val="0"/>
              </a:spcBef>
              <a:buFont typeface="Calibri"/>
              <a:buNone/>
              <a:defRPr sz="1200" b="1"/>
            </a:lvl5pPr>
            <a:lvl6pPr marL="1714500" indent="0" rtl="0">
              <a:spcBef>
                <a:spcPts val="0"/>
              </a:spcBef>
              <a:buFont typeface="Calibri"/>
              <a:buNone/>
              <a:defRPr sz="1200" b="1"/>
            </a:lvl6pPr>
            <a:lvl7pPr marL="2057400" indent="0" rtl="0">
              <a:spcBef>
                <a:spcPts val="0"/>
              </a:spcBef>
              <a:buFont typeface="Calibri"/>
              <a:buNone/>
              <a:defRPr sz="1200" b="1"/>
            </a:lvl7pPr>
            <a:lvl8pPr marL="2400300" indent="0" rtl="0">
              <a:spcBef>
                <a:spcPts val="0"/>
              </a:spcBef>
              <a:buFont typeface="Calibri"/>
              <a:buNone/>
              <a:defRPr sz="1200" b="1"/>
            </a:lvl8pPr>
            <a:lvl9pPr marL="2743200" indent="0" rtl="0">
              <a:spcBef>
                <a:spcPts val="0"/>
              </a:spcBef>
              <a:buFont typeface="Calibri"/>
              <a:buNone/>
              <a:defRPr sz="1200" b="1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800" b="1"/>
            </a:lvl1pPr>
            <a:lvl2pPr marL="342900" indent="0" rtl="0">
              <a:spcBef>
                <a:spcPts val="0"/>
              </a:spcBef>
              <a:buFont typeface="Calibri"/>
              <a:buNone/>
              <a:defRPr sz="1500" b="1"/>
            </a:lvl2pPr>
            <a:lvl3pPr marL="685800" indent="0" rtl="0">
              <a:spcBef>
                <a:spcPts val="0"/>
              </a:spcBef>
              <a:buFont typeface="Calibri"/>
              <a:buNone/>
              <a:defRPr sz="1400" b="1"/>
            </a:lvl3pPr>
            <a:lvl4pPr marL="1028700" indent="0" rtl="0">
              <a:spcBef>
                <a:spcPts val="0"/>
              </a:spcBef>
              <a:buFont typeface="Calibri"/>
              <a:buNone/>
              <a:defRPr sz="1200" b="1"/>
            </a:lvl4pPr>
            <a:lvl5pPr marL="1371600" indent="0" rtl="0">
              <a:spcBef>
                <a:spcPts val="0"/>
              </a:spcBef>
              <a:buFont typeface="Calibri"/>
              <a:buNone/>
              <a:defRPr sz="1200" b="1"/>
            </a:lvl5pPr>
            <a:lvl6pPr marL="1714500" indent="0" rtl="0">
              <a:spcBef>
                <a:spcPts val="0"/>
              </a:spcBef>
              <a:buFont typeface="Calibri"/>
              <a:buNone/>
              <a:defRPr sz="1200" b="1"/>
            </a:lvl6pPr>
            <a:lvl7pPr marL="2057400" indent="0" rtl="0">
              <a:spcBef>
                <a:spcPts val="0"/>
              </a:spcBef>
              <a:buFont typeface="Calibri"/>
              <a:buNone/>
              <a:defRPr sz="1200" b="1"/>
            </a:lvl7pPr>
            <a:lvl8pPr marL="2400300" indent="0" rtl="0">
              <a:spcBef>
                <a:spcPts val="0"/>
              </a:spcBef>
              <a:buFont typeface="Calibri"/>
              <a:buNone/>
              <a:defRPr sz="1200" b="1"/>
            </a:lvl8pPr>
            <a:lvl9pPr marL="2743200" indent="0" rtl="0">
              <a:spcBef>
                <a:spcPts val="0"/>
              </a:spcBef>
              <a:buFont typeface="Calibri"/>
              <a:buNone/>
              <a:defRPr sz="1200" b="1"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0" cy="27634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Char char="•"/>
              <a:defRPr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87391" y="740568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100"/>
            </a:lvl2pPr>
            <a:lvl3pPr rtl="0">
              <a:spcBef>
                <a:spcPts val="0"/>
              </a:spcBef>
              <a:defRPr sz="1800"/>
            </a:lvl3pPr>
            <a:lvl4pPr rtl="0">
              <a:spcBef>
                <a:spcPts val="0"/>
              </a:spcBef>
              <a:defRPr sz="1500"/>
            </a:lvl4pPr>
            <a:lvl5pPr rtl="0">
              <a:spcBef>
                <a:spcPts val="0"/>
              </a:spcBef>
              <a:defRPr sz="1500"/>
            </a:lvl5pPr>
            <a:lvl6pPr rtl="0">
              <a:spcBef>
                <a:spcPts val="0"/>
              </a:spcBef>
              <a:defRPr sz="1500"/>
            </a:lvl6pPr>
            <a:lvl7pPr rtl="0">
              <a:spcBef>
                <a:spcPts val="0"/>
              </a:spcBef>
              <a:defRPr sz="1500"/>
            </a:lvl7pPr>
            <a:lvl8pPr rtl="0">
              <a:spcBef>
                <a:spcPts val="0"/>
              </a:spcBef>
              <a:defRPr sz="1500"/>
            </a:lvl8pPr>
            <a:lvl9pPr rtl="0">
              <a:spcBef>
                <a:spcPts val="0"/>
              </a:spcBef>
              <a:defRPr sz="15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200"/>
            </a:lvl1pPr>
            <a:lvl2pPr marL="342900" indent="0" rtl="0">
              <a:spcBef>
                <a:spcPts val="0"/>
              </a:spcBef>
              <a:buFont typeface="Calibri"/>
              <a:buNone/>
              <a:defRPr sz="1100"/>
            </a:lvl2pPr>
            <a:lvl3pPr marL="685800" indent="0" rtl="0">
              <a:spcBef>
                <a:spcPts val="0"/>
              </a:spcBef>
              <a:buFont typeface="Calibri"/>
              <a:buNone/>
              <a:defRPr sz="900"/>
            </a:lvl3pPr>
            <a:lvl4pPr marL="1028700" indent="0" rtl="0">
              <a:spcBef>
                <a:spcPts val="0"/>
              </a:spcBef>
              <a:buFont typeface="Calibri"/>
              <a:buNone/>
              <a:defRPr sz="800"/>
            </a:lvl4pPr>
            <a:lvl5pPr marL="1371600" indent="0" rtl="0">
              <a:spcBef>
                <a:spcPts val="0"/>
              </a:spcBef>
              <a:buFont typeface="Calibri"/>
              <a:buNone/>
              <a:defRPr sz="800"/>
            </a:lvl5pPr>
            <a:lvl6pPr marL="1714500" indent="0" rtl="0">
              <a:spcBef>
                <a:spcPts val="0"/>
              </a:spcBef>
              <a:buFont typeface="Calibri"/>
              <a:buNone/>
              <a:defRPr sz="800"/>
            </a:lvl6pPr>
            <a:lvl7pPr marL="2057400" indent="0" rtl="0">
              <a:spcBef>
                <a:spcPts val="0"/>
              </a:spcBef>
              <a:buFont typeface="Calibri"/>
              <a:buNone/>
              <a:defRPr sz="800"/>
            </a:lvl7pPr>
            <a:lvl8pPr marL="2400300" indent="0" rtl="0">
              <a:spcBef>
                <a:spcPts val="0"/>
              </a:spcBef>
              <a:buFont typeface="Calibri"/>
              <a:buNone/>
              <a:defRPr sz="800"/>
            </a:lvl8pPr>
            <a:lvl9pPr marL="2743200" indent="0" rtl="0">
              <a:spcBef>
                <a:spcPts val="0"/>
              </a:spcBef>
              <a:buFont typeface="Calibri"/>
              <a:buNone/>
              <a:defRPr sz="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3887391" y="740568"/>
            <a:ext cx="4629150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buClr>
                <a:srgbClr val="888888"/>
              </a:buClr>
              <a:buSzPct val="45833"/>
              <a:buFont typeface="Calibri"/>
              <a:buNone/>
              <a:defRPr sz="24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buClr>
                <a:schemeClr val="dk1"/>
              </a:buClr>
              <a:buSzPct val="52380"/>
              <a:buFont typeface="Calibri"/>
              <a:buNone/>
              <a:defRPr sz="21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buClr>
                <a:schemeClr val="dk1"/>
              </a:buClr>
              <a:buSzPct val="61111"/>
              <a:buFont typeface="Calibri"/>
              <a:buNone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buClr>
                <a:schemeClr val="dk1"/>
              </a:buClr>
              <a:buSzPct val="73333"/>
              <a:buFont typeface="Calibri"/>
              <a:buNone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 sz="1200"/>
            </a:lvl1pPr>
            <a:lvl2pPr marL="342900" indent="0" rtl="0">
              <a:spcBef>
                <a:spcPts val="0"/>
              </a:spcBef>
              <a:buFont typeface="Calibri"/>
              <a:buNone/>
              <a:defRPr sz="1100"/>
            </a:lvl2pPr>
            <a:lvl3pPr marL="685800" indent="0" rtl="0">
              <a:spcBef>
                <a:spcPts val="0"/>
              </a:spcBef>
              <a:buFont typeface="Calibri"/>
              <a:buNone/>
              <a:defRPr sz="900"/>
            </a:lvl3pPr>
            <a:lvl4pPr marL="1028700" indent="0" rtl="0">
              <a:spcBef>
                <a:spcPts val="0"/>
              </a:spcBef>
              <a:buFont typeface="Calibri"/>
              <a:buNone/>
              <a:defRPr sz="800"/>
            </a:lvl4pPr>
            <a:lvl5pPr marL="1371600" indent="0" rtl="0">
              <a:spcBef>
                <a:spcPts val="0"/>
              </a:spcBef>
              <a:buFont typeface="Calibri"/>
              <a:buNone/>
              <a:defRPr sz="800"/>
            </a:lvl5pPr>
            <a:lvl6pPr marL="1714500" indent="0" rtl="0">
              <a:spcBef>
                <a:spcPts val="0"/>
              </a:spcBef>
              <a:buFont typeface="Calibri"/>
              <a:buNone/>
              <a:defRPr sz="800"/>
            </a:lvl6pPr>
            <a:lvl7pPr marL="2057400" indent="0" rtl="0">
              <a:spcBef>
                <a:spcPts val="0"/>
              </a:spcBef>
              <a:buFont typeface="Calibri"/>
              <a:buNone/>
              <a:defRPr sz="800"/>
            </a:lvl7pPr>
            <a:lvl8pPr marL="2400300" indent="0" rtl="0">
              <a:spcBef>
                <a:spcPts val="0"/>
              </a:spcBef>
              <a:buFont typeface="Calibri"/>
              <a:buNone/>
              <a:defRPr sz="800"/>
            </a:lvl8pPr>
            <a:lvl9pPr marL="2743200" indent="0" rtl="0">
              <a:spcBef>
                <a:spcPts val="0"/>
              </a:spcBef>
              <a:buFont typeface="Calibri"/>
              <a:buNone/>
              <a:defRPr sz="8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l" rtl="0">
              <a:spcBef>
                <a:spcPts val="0"/>
              </a:spcBef>
              <a:buSzPct val="100000"/>
              <a:defRPr sz="1100"/>
            </a:lvl2pPr>
            <a:lvl3pPr marL="0" marR="0" indent="0" algn="l" rtl="0">
              <a:spcBef>
                <a:spcPts val="0"/>
              </a:spcBef>
              <a:buSzPct val="100000"/>
              <a:defRPr sz="1100"/>
            </a:lvl3pPr>
            <a:lvl4pPr marL="0" marR="0" indent="0" algn="l" rtl="0">
              <a:spcBef>
                <a:spcPts val="0"/>
              </a:spcBef>
              <a:buSzPct val="100000"/>
              <a:defRPr sz="1100"/>
            </a:lvl4pPr>
            <a:lvl5pPr marL="0" marR="0" indent="0" algn="l" rtl="0">
              <a:spcBef>
                <a:spcPts val="0"/>
              </a:spcBef>
              <a:buSzPct val="100000"/>
              <a:defRPr sz="1100"/>
            </a:lvl5pPr>
            <a:lvl6pPr marL="0" marR="0" indent="0" algn="l" rtl="0">
              <a:spcBef>
                <a:spcPts val="0"/>
              </a:spcBef>
              <a:buSzPct val="100000"/>
              <a:defRPr sz="1100"/>
            </a:lvl6pPr>
            <a:lvl7pPr marL="0" marR="0" indent="0" algn="l" rtl="0">
              <a:spcBef>
                <a:spcPts val="0"/>
              </a:spcBef>
              <a:buSzPct val="100000"/>
              <a:defRPr sz="1100"/>
            </a:lvl7pPr>
            <a:lvl8pPr marL="0" marR="0" indent="0" algn="l" rtl="0">
              <a:spcBef>
                <a:spcPts val="0"/>
              </a:spcBef>
              <a:buSzPct val="100000"/>
              <a:defRPr sz="1100"/>
            </a:lvl8pPr>
            <a:lvl9pPr marL="0" marR="0" indent="0" algn="l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52380"/>
              <a:buFont typeface="Arial"/>
              <a:buChar char="•"/>
              <a:defRPr sz="21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Char char="•"/>
              <a:defRPr sz="18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Char char="•"/>
              <a:defRPr sz="15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8571"/>
              <a:buFont typeface="Arial"/>
              <a:buChar char="•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l" rtl="0">
              <a:spcBef>
                <a:spcPts val="0"/>
              </a:spcBef>
              <a:buSzPct val="122222"/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0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indent="0" algn="ctr" rtl="0">
              <a:spcBef>
                <a:spcPts val="0"/>
              </a:spcBef>
              <a:buSzPct val="122222"/>
              <a:defRPr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indent="0" algn="l" rtl="0">
              <a:spcBef>
                <a:spcPts val="0"/>
              </a:spcBef>
              <a:buSzPct val="78571"/>
              <a:defRPr sz="14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 baseline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900" b="0" i="0" u="none" strike="noStrike" cap="none" baseline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956869" y="841772"/>
            <a:ext cx="7044130" cy="1790699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67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Basic Legal Citation</a:t>
            </a:r>
            <a:r>
              <a:rPr lang="en"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60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700" b="0" i="1" u="none" strike="noStrike" cap="none" baseline="0">
                <a:solidFill>
                  <a:srgbClr val="757070"/>
                </a:solidFill>
                <a:latin typeface="Calibri"/>
                <a:ea typeface="Calibri"/>
                <a:cs typeface="Calibri"/>
                <a:sym typeface="Calibri"/>
              </a:rPr>
              <a:t>Presentation </a:t>
            </a:r>
            <a:r>
              <a:rPr lang="en" sz="2700" i="1">
                <a:solidFill>
                  <a:srgbClr val="757070"/>
                </a:solidFill>
              </a:rPr>
              <a:t>3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479617" y="3160290"/>
            <a:ext cx="5998632" cy="1051275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BF9000"/>
              </a:buClr>
              <a:buSzPct val="25000"/>
              <a:buFont typeface="Arial"/>
              <a:buNone/>
            </a:pPr>
            <a:r>
              <a:rPr lang="en" sz="1400" b="1" i="0" u="none" strike="noStrike" cap="none" baseline="0" dirty="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</a:p>
          <a:p>
            <a:pPr>
              <a:buSzPct val="25000"/>
            </a:pPr>
            <a:r>
              <a:rPr lang="en" sz="2100" dirty="0"/>
              <a:t>Yihui Fu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2100" dirty="0" smtClean="0"/>
              <a:t>Akshay</a:t>
            </a:r>
            <a:r>
              <a:rPr lang="en" sz="21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 dirty="0"/>
              <a:t>Tata</a:t>
            </a:r>
          </a:p>
          <a:p>
            <a:r>
              <a:rPr lang="en" sz="2100" dirty="0"/>
              <a:t>Aiswarya Jami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endParaRPr sz="21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47438" y="763776"/>
            <a:ext cx="1062990" cy="562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4374" y="2665742"/>
            <a:ext cx="569118" cy="3590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00510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Shape 168"/>
          <p:cNvGrpSpPr/>
          <p:nvPr/>
        </p:nvGrpSpPr>
        <p:grpSpPr>
          <a:xfrm>
            <a:off x="643598" y="1712487"/>
            <a:ext cx="7915083" cy="2697077"/>
            <a:chOff x="539335" y="2114349"/>
            <a:chExt cx="10553445" cy="3596103"/>
          </a:xfrm>
        </p:grpSpPr>
        <p:sp>
          <p:nvSpPr>
            <p:cNvPr id="169" name="Shape 169"/>
            <p:cNvSpPr/>
            <p:nvPr/>
          </p:nvSpPr>
          <p:spPr>
            <a:xfrm>
              <a:off x="5592616" y="2114349"/>
              <a:ext cx="2858654" cy="1246118"/>
            </a:xfrm>
            <a:prstGeom prst="roundRect">
              <a:avLst>
                <a:gd name="adj" fmla="val 16667"/>
              </a:avLst>
            </a:prstGeom>
            <a:solidFill>
              <a:srgbClr val="45818E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 txBox="1"/>
            <p:nvPr/>
          </p:nvSpPr>
          <p:spPr>
            <a:xfrm>
              <a:off x="5653446" y="2175178"/>
              <a:ext cx="2736994" cy="1124458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en" sz="3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HTML5</a:t>
              </a:r>
            </a:p>
          </p:txBody>
        </p:sp>
        <p:sp>
          <p:nvSpPr>
            <p:cNvPr id="171" name="Shape 171"/>
            <p:cNvSpPr/>
            <p:nvPr/>
          </p:nvSpPr>
          <p:spPr>
            <a:xfrm rot="10757466">
              <a:off x="3754510" y="2766465"/>
              <a:ext cx="1838176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/>
              <a:headEnd type="stealth" w="lg" len="lg"/>
              <a:tailEnd type="none" w="med" len="med"/>
            </a:ln>
          </p:spPr>
        </p:sp>
        <p:sp>
          <p:nvSpPr>
            <p:cNvPr id="172" name="Shape 172"/>
            <p:cNvSpPr/>
            <p:nvPr/>
          </p:nvSpPr>
          <p:spPr>
            <a:xfrm>
              <a:off x="539335" y="2139747"/>
              <a:ext cx="3215245" cy="1315959"/>
            </a:xfrm>
            <a:prstGeom prst="roundRect">
              <a:avLst>
                <a:gd name="adj" fmla="val 16667"/>
              </a:avLst>
            </a:prstGeom>
            <a:solidFill>
              <a:srgbClr val="B45F06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x="603575" y="2203986"/>
              <a:ext cx="3086765" cy="1187480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en" sz="3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Original HTML</a:t>
              </a:r>
            </a:p>
          </p:txBody>
        </p:sp>
        <p:sp>
          <p:nvSpPr>
            <p:cNvPr id="174" name="Shape 174"/>
            <p:cNvSpPr/>
            <p:nvPr/>
          </p:nvSpPr>
          <p:spPr>
            <a:xfrm rot="8269789">
              <a:off x="4692902" y="3993256"/>
              <a:ext cx="1885166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stealth" w="lg" len="lg"/>
            </a:ln>
          </p:spPr>
        </p:sp>
        <p:sp>
          <p:nvSpPr>
            <p:cNvPr id="175" name="Shape 175"/>
            <p:cNvSpPr/>
            <p:nvPr/>
          </p:nvSpPr>
          <p:spPr>
            <a:xfrm>
              <a:off x="3214724" y="4626046"/>
              <a:ext cx="2431946" cy="917008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x="3259489" y="4670810"/>
              <a:ext cx="2342416" cy="827478"/>
            </a:xfrm>
            <a:prstGeom prst="rect">
              <a:avLst/>
            </a:prstGeom>
            <a:solidFill>
              <a:srgbClr val="93C47D"/>
            </a:solidFill>
            <a:ln>
              <a:noFill/>
            </a:ln>
          </p:spPr>
          <p:txBody>
            <a:bodyPr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en" sz="3000" b="0" i="0" u="none" strike="noStrike" cap="none" baseline="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EPUB</a:t>
              </a:r>
            </a:p>
          </p:txBody>
        </p:sp>
        <p:sp>
          <p:nvSpPr>
            <p:cNvPr id="177" name="Shape 177"/>
            <p:cNvSpPr/>
            <p:nvPr/>
          </p:nvSpPr>
          <p:spPr>
            <a:xfrm rot="5218712">
              <a:off x="6375503" y="4076597"/>
              <a:ext cx="143425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stealth" w="lg" len="lg"/>
            </a:ln>
          </p:spPr>
        </p:sp>
        <p:sp>
          <p:nvSpPr>
            <p:cNvPr id="178" name="Shape 178"/>
            <p:cNvSpPr/>
            <p:nvPr/>
          </p:nvSpPr>
          <p:spPr>
            <a:xfrm>
              <a:off x="5937269" y="4792726"/>
              <a:ext cx="2434763" cy="917726"/>
            </a:xfrm>
            <a:prstGeom prst="roundRect">
              <a:avLst>
                <a:gd name="adj" fmla="val 16667"/>
              </a:avLst>
            </a:prstGeom>
            <a:solidFill>
              <a:srgbClr val="D9EAD3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9" name="Shape 179"/>
            <p:cNvSpPr txBox="1"/>
            <p:nvPr/>
          </p:nvSpPr>
          <p:spPr>
            <a:xfrm>
              <a:off x="5982069" y="4837526"/>
              <a:ext cx="2345162" cy="8281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en" sz="3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</a:t>
              </a:r>
            </a:p>
          </p:txBody>
        </p:sp>
        <p:sp>
          <p:nvSpPr>
            <p:cNvPr id="180" name="Shape 180"/>
            <p:cNvSpPr/>
            <p:nvPr/>
          </p:nvSpPr>
          <p:spPr>
            <a:xfrm rot="2358476">
              <a:off x="7558980" y="3987599"/>
              <a:ext cx="1979933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miter/>
              <a:headEnd type="none" w="med" len="med"/>
              <a:tailEnd type="stealth" w="lg" len="lg"/>
            </a:ln>
          </p:spPr>
        </p:sp>
        <p:sp>
          <p:nvSpPr>
            <p:cNvPr id="181" name="Shape 181"/>
            <p:cNvSpPr/>
            <p:nvPr/>
          </p:nvSpPr>
          <p:spPr>
            <a:xfrm>
              <a:off x="8658017" y="4614732"/>
              <a:ext cx="2434763" cy="917726"/>
            </a:xfrm>
            <a:prstGeom prst="roundRect">
              <a:avLst>
                <a:gd name="adj" fmla="val 16667"/>
              </a:avLst>
            </a:prstGeom>
            <a:solidFill>
              <a:srgbClr val="93C47D"/>
            </a:solidFill>
            <a:ln w="1905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68575" tIns="68575" rIns="68575" bIns="6857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 txBox="1"/>
            <p:nvPr/>
          </p:nvSpPr>
          <p:spPr>
            <a:xfrm>
              <a:off x="8702817" y="4659532"/>
              <a:ext cx="2345162" cy="828126"/>
            </a:xfrm>
            <a:prstGeom prst="rect">
              <a:avLst/>
            </a:prstGeom>
            <a:noFill/>
            <a:ln>
              <a:noFill/>
            </a:ln>
          </p:spPr>
          <p:txBody>
            <a:bodyPr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1100"/>
                </a:spcAft>
                <a:buSzPct val="25000"/>
                <a:buNone/>
              </a:pPr>
              <a:r>
                <a:rPr lang="en" sz="30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PDF</a:t>
              </a:r>
            </a:p>
          </p:txBody>
        </p:sp>
      </p:grpSp>
      <p:cxnSp>
        <p:nvCxnSpPr>
          <p:cNvPr id="183" name="Shape 183"/>
          <p:cNvCxnSpPr/>
          <p:nvPr/>
        </p:nvCxnSpPr>
        <p:spPr>
          <a:xfrm>
            <a:off x="635868" y="1094139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4" name="Shape 184"/>
          <p:cNvSpPr txBox="1"/>
          <p:nvPr/>
        </p:nvSpPr>
        <p:spPr>
          <a:xfrm>
            <a:off x="275525" y="343375"/>
            <a:ext cx="89322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- Easy Conversion to all formats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635868" y="99967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</a:t>
            </a:r>
          </a:p>
        </p:txBody>
      </p:sp>
      <p:cxnSp>
        <p:nvCxnSpPr>
          <p:cNvPr id="191" name="Shape 191"/>
          <p:cNvCxnSpPr/>
          <p:nvPr/>
        </p:nvCxnSpPr>
        <p:spPr>
          <a:xfrm>
            <a:off x="635868" y="909895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192" name="Shape 192"/>
          <p:cNvGrpSpPr/>
          <p:nvPr/>
        </p:nvGrpSpPr>
        <p:grpSpPr>
          <a:xfrm>
            <a:off x="1053063" y="1303019"/>
            <a:ext cx="7052309" cy="3657599"/>
            <a:chOff x="1760469" y="2482549"/>
            <a:chExt cx="6653669" cy="4018204"/>
          </a:xfrm>
        </p:grpSpPr>
        <p:pic>
          <p:nvPicPr>
            <p:cNvPr id="193" name="Shape 19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945867" y="2762889"/>
              <a:ext cx="940032" cy="940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Shape 19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666482" y="2650822"/>
              <a:ext cx="1747656" cy="11641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Shape 19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6273" y="4709775"/>
              <a:ext cx="809624" cy="1495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Shape 19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760469" y="2482549"/>
              <a:ext cx="809624" cy="14954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7" name="Shape 197"/>
            <p:cNvCxnSpPr>
              <a:stCxn id="196" idx="3"/>
            </p:cNvCxnSpPr>
            <p:nvPr/>
          </p:nvCxnSpPr>
          <p:spPr>
            <a:xfrm>
              <a:off x="2570094" y="3230261"/>
              <a:ext cx="12513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198" name="Shape 198"/>
            <p:cNvCxnSpPr/>
            <p:nvPr/>
          </p:nvCxnSpPr>
          <p:spPr>
            <a:xfrm rot="10800000" flipH="1">
              <a:off x="5150551" y="3230259"/>
              <a:ext cx="1251278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cxnSp>
          <p:nvCxnSpPr>
            <p:cNvPr id="199" name="Shape 199"/>
            <p:cNvCxnSpPr>
              <a:endCxn id="195" idx="3"/>
            </p:cNvCxnSpPr>
            <p:nvPr/>
          </p:nvCxnSpPr>
          <p:spPr>
            <a:xfrm flipH="1">
              <a:off x="4885898" y="3703087"/>
              <a:ext cx="1515900" cy="1754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miter/>
              <a:headEnd type="none" w="med" len="med"/>
              <a:tailEnd type="triangle" w="lg" len="lg"/>
            </a:ln>
          </p:spPr>
        </p:cxnSp>
        <p:sp>
          <p:nvSpPr>
            <p:cNvPr id="200" name="Shape 200"/>
            <p:cNvSpPr txBox="1"/>
            <p:nvPr/>
          </p:nvSpPr>
          <p:spPr>
            <a:xfrm>
              <a:off x="1760469" y="3977973"/>
              <a:ext cx="17354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Author</a:t>
              </a:r>
            </a:p>
          </p:txBody>
        </p:sp>
        <p:sp>
          <p:nvSpPr>
            <p:cNvPr id="201" name="Shape 201"/>
            <p:cNvSpPr txBox="1"/>
            <p:nvPr/>
          </p:nvSpPr>
          <p:spPr>
            <a:xfrm>
              <a:off x="4136210" y="6131421"/>
              <a:ext cx="1735423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Visitor</a:t>
              </a:r>
            </a:p>
          </p:txBody>
        </p:sp>
        <p:sp>
          <p:nvSpPr>
            <p:cNvPr id="202" name="Shape 202"/>
            <p:cNvSpPr txBox="1"/>
            <p:nvPr/>
          </p:nvSpPr>
          <p:spPr>
            <a:xfrm>
              <a:off x="2844528" y="3245497"/>
              <a:ext cx="10508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Uses</a:t>
              </a: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5346196" y="3291662"/>
              <a:ext cx="1050876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Publish</a:t>
              </a:r>
            </a:p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HTML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 rot="-2901241">
              <a:off x="4917019" y="4427261"/>
              <a:ext cx="1920200" cy="369331"/>
            </a:xfrm>
            <a:prstGeom prst="rect">
              <a:avLst/>
            </a:prstGeom>
            <a:noFill/>
            <a:ln>
              <a:noFill/>
            </a:ln>
          </p:spPr>
          <p:txBody>
            <a:bodyPr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400" b="0" i="0" u="none" strike="noStrike" cap="none" baseline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View/Download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title"/>
          </p:nvPr>
        </p:nvSpPr>
        <p:spPr>
          <a:xfrm>
            <a:off x="240029" y="273843"/>
            <a:ext cx="852677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I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476250" marR="0" lvl="0" indent="-4572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en" sz="27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Website</a:t>
            </a:r>
            <a:endParaRPr lang="en" sz="27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marR="0" lvl="1" indent="-17145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r>
              <a:rPr lang="en" sz="27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friendly and </a:t>
            </a:r>
            <a:r>
              <a:rPr lang="en" sz="2700" dirty="0"/>
              <a:t>more interactive</a:t>
            </a:r>
          </a:p>
          <a:p>
            <a:pPr marL="520700" marR="0" lvl="1" indent="-17145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Removed </a:t>
            </a:r>
            <a:r>
              <a:rPr lang="en" sz="27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iFrames and added expand-collapse panels for examples of </a:t>
            </a:r>
            <a:r>
              <a:rPr lang="en" sz="27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citations.</a:t>
            </a:r>
          </a:p>
          <a:p>
            <a:pPr marL="463550" indent="-457200">
              <a:spcBef>
                <a:spcPts val="400"/>
              </a:spcBef>
              <a:buSzPct val="100000"/>
              <a:buFont typeface="Wingdings" panose="05000000000000000000" pitchFamily="2" charset="2"/>
              <a:buChar char="§"/>
            </a:pPr>
            <a:r>
              <a:rPr lang="en" sz="2700" b="1" dirty="0" smtClean="0"/>
              <a:t>Conversion </a:t>
            </a:r>
            <a:r>
              <a:rPr lang="en" sz="2700" b="1" dirty="0"/>
              <a:t>to PDF, ePub through Calibre.</a:t>
            </a:r>
          </a:p>
          <a:p>
            <a:pPr marL="520700" marR="0" lvl="1" indent="-17145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700" dirty="0" smtClean="0"/>
              <a:t>Content </a:t>
            </a:r>
            <a:r>
              <a:rPr lang="en" sz="2700" dirty="0"/>
              <a:t>files separated from the design skin of website =&gt; </a:t>
            </a:r>
            <a:r>
              <a:rPr lang="en" sz="2700" b="1" dirty="0">
                <a:solidFill>
                  <a:srgbClr val="00B050"/>
                </a:solidFill>
              </a:rPr>
              <a:t>Easily-convertible</a:t>
            </a:r>
            <a:r>
              <a:rPr lang="en" sz="27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cxnSp>
        <p:nvCxnSpPr>
          <p:cNvPr id="212" name="Shape 212"/>
          <p:cNvCxnSpPr/>
          <p:nvPr/>
        </p:nvCxnSpPr>
        <p:spPr>
          <a:xfrm>
            <a:off x="526773" y="117176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38226" y="1952090"/>
            <a:ext cx="6574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b="1" dirty="0" smtClean="0"/>
              <a:t>   Iteration I </a:t>
            </a:r>
            <a:r>
              <a:rPr lang="en" sz="5400" b="1" dirty="0"/>
              <a:t>- Demo</a:t>
            </a:r>
            <a:endParaRPr lang="en-US" sz="5400" dirty="0"/>
          </a:p>
        </p:txBody>
      </p:sp>
      <p:cxnSp>
        <p:nvCxnSpPr>
          <p:cNvPr id="4" name="Shape 212"/>
          <p:cNvCxnSpPr/>
          <p:nvPr/>
        </p:nvCxnSpPr>
        <p:spPr>
          <a:xfrm>
            <a:off x="526773" y="2856722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265950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andCollap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845" y="157495"/>
            <a:ext cx="8773220" cy="48562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72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240029" y="273843"/>
            <a:ext cx="852677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</a:t>
            </a:r>
            <a:r>
              <a:rPr lang="en" sz="5000" b="1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Pop-up 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menus rather than Expanding and collapsing the text.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&lt;&lt;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e.g.&gt;&gt; should appear as a button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Background 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 in the pop-up for a stronger  color</a:t>
            </a: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lvl="0" indent="-177800">
              <a:buSzPct val="100000"/>
            </a:pPr>
            <a:r>
              <a:rPr lang="en" sz="3000" dirty="0" smtClean="0"/>
              <a:t>Inputs </a:t>
            </a:r>
            <a:r>
              <a:rPr lang="en" sz="3000" dirty="0"/>
              <a:t>from Sylvia on markup tags.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Shape 220"/>
          <p:cNvCxnSpPr/>
          <p:nvPr/>
        </p:nvCxnSpPr>
        <p:spPr>
          <a:xfrm>
            <a:off x="526773" y="117176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0934927"/>
      </p:ext>
    </p:extLst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77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Iteration II</a:t>
            </a:r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00040" y="1417044"/>
            <a:ext cx="7886700" cy="14025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Expand-Collapse 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Panels replaced by </a:t>
            </a: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Pop-up  windows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Markup tags added to </a:t>
            </a: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files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30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</a:t>
            </a: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for the list of States table.</a:t>
            </a:r>
          </a:p>
          <a:p>
            <a:pPr marL="177800" marR="0" lvl="0" indent="127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127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</a:pPr>
            <a:endParaRPr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Shape 235"/>
          <p:cNvCxnSpPr/>
          <p:nvPr/>
        </p:nvCxnSpPr>
        <p:spPr>
          <a:xfrm>
            <a:off x="526773" y="117176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FF0000"/>
              </a:buClr>
              <a:buSzPct val="25000"/>
              <a:buFont typeface="Arial"/>
              <a:buNone/>
            </a:pP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" sz="30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" sz="30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84537" y="1661581"/>
            <a:ext cx="6574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b="1" dirty="0" smtClean="0"/>
              <a:t>   Iteration II </a:t>
            </a:r>
            <a:r>
              <a:rPr lang="en" sz="5400" b="1" dirty="0"/>
              <a:t>- Demo</a:t>
            </a:r>
            <a:endParaRPr lang="en-US" sz="5400" dirty="0"/>
          </a:p>
        </p:txBody>
      </p:sp>
      <p:cxnSp>
        <p:nvCxnSpPr>
          <p:cNvPr id="4" name="Shape 212"/>
          <p:cNvCxnSpPr/>
          <p:nvPr/>
        </p:nvCxnSpPr>
        <p:spPr>
          <a:xfrm>
            <a:off x="526773" y="2667205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002216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08" y="189751"/>
            <a:ext cx="8965367" cy="4667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626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User Testing - Methodology</a:t>
            </a:r>
            <a:endParaRPr lang="en" sz="5000" b="1" dirty="0"/>
          </a:p>
        </p:txBody>
      </p:sp>
      <p:cxnSp>
        <p:nvCxnSpPr>
          <p:cNvPr id="250" name="Shape 250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1" name="Shape 251"/>
          <p:cNvSpPr txBox="1"/>
          <p:nvPr/>
        </p:nvSpPr>
        <p:spPr>
          <a:xfrm>
            <a:off x="770561" y="1695236"/>
            <a:ext cx="7745863" cy="28664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algn="just" rtl="0">
              <a:spcBef>
                <a:spcPts val="0"/>
              </a:spcBef>
              <a:buSzPct val="100000"/>
              <a:buChar char="●"/>
            </a:pPr>
            <a:r>
              <a:rPr lang="en" sz="2800" b="1" dirty="0"/>
              <a:t>Participants: </a:t>
            </a:r>
            <a:r>
              <a:rPr lang="en" sz="2800" dirty="0"/>
              <a:t>the </a:t>
            </a:r>
            <a:r>
              <a:rPr lang="en" sz="2800" b="1" dirty="0"/>
              <a:t>client</a:t>
            </a:r>
            <a:r>
              <a:rPr lang="en" sz="2800" dirty="0"/>
              <a:t>, and </a:t>
            </a:r>
            <a:r>
              <a:rPr lang="en" sz="2800" b="1" dirty="0" smtClean="0"/>
              <a:t>a </a:t>
            </a:r>
            <a:r>
              <a:rPr lang="en" sz="2800" b="1" dirty="0"/>
              <a:t>law </a:t>
            </a:r>
            <a:r>
              <a:rPr lang="en" sz="2800" b="1" dirty="0" smtClean="0"/>
              <a:t>student</a:t>
            </a:r>
            <a:endParaRPr lang="en" sz="2800" dirty="0"/>
          </a:p>
          <a:p>
            <a:pPr marL="457200" lvl="0" indent="-381000" algn="just" rtl="0">
              <a:spcBef>
                <a:spcPts val="0"/>
              </a:spcBef>
              <a:buSzPct val="100000"/>
              <a:buChar char="●"/>
            </a:pPr>
            <a:r>
              <a:rPr lang="en" sz="2800" dirty="0"/>
              <a:t>No prior </a:t>
            </a:r>
            <a:r>
              <a:rPr lang="en" sz="2800" dirty="0" smtClean="0"/>
              <a:t>demonstration/training</a:t>
            </a:r>
            <a:endParaRPr lang="en" sz="2800" dirty="0"/>
          </a:p>
          <a:p>
            <a:pPr marL="457200" lvl="0" indent="-381000" algn="just" rtl="0">
              <a:spcBef>
                <a:spcPts val="0"/>
              </a:spcBef>
              <a:buSzPct val="100000"/>
              <a:buChar char="●"/>
            </a:pPr>
            <a:r>
              <a:rPr lang="en" sz="2800" dirty="0"/>
              <a:t>Asked to evaluate the </a:t>
            </a:r>
            <a:r>
              <a:rPr lang="en" sz="2800" dirty="0" smtClean="0"/>
              <a:t>features </a:t>
            </a:r>
          </a:p>
          <a:p>
            <a:pPr marL="457200" lvl="0" indent="-381000" algn="just" rtl="0">
              <a:spcBef>
                <a:spcPts val="0"/>
              </a:spcBef>
              <a:buSzPct val="100000"/>
              <a:buChar char="●"/>
            </a:pPr>
            <a:r>
              <a:rPr lang="en" sz="2800" dirty="0" smtClean="0"/>
              <a:t>Feedback was collected through emails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1350816033"/>
      </p:ext>
    </p:extLst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Team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068512" y="1198750"/>
            <a:ext cx="7113921" cy="29106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Aiswarya Jami 		         		aj493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Akshay Tata 					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at758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Brenda Olivia Martis   			bom6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 Snigdha Muppala 		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dm754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Harish SethuMadhavan 			hs643</a:t>
            </a: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Joao Curcio 					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jfc293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Sania Nagpal 				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sn579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" sz="24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Yihui Fu      					</a:t>
            </a:r>
            <a:r>
              <a:rPr lang="en" sz="24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yf263</a:t>
            </a:r>
            <a:endParaRPr lang="en" sz="24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Shape 95"/>
          <p:cNvCxnSpPr/>
          <p:nvPr/>
        </p:nvCxnSpPr>
        <p:spPr>
          <a:xfrm>
            <a:off x="628650" y="104360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971195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/>
              <a:t>User Testing II</a:t>
            </a:r>
          </a:p>
        </p:txBody>
      </p:sp>
      <p:cxnSp>
        <p:nvCxnSpPr>
          <p:cNvPr id="257" name="Shape 257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8" name="Shape 258"/>
          <p:cNvSpPr txBox="1"/>
          <p:nvPr/>
        </p:nvSpPr>
        <p:spPr>
          <a:xfrm>
            <a:off x="249382" y="1249751"/>
            <a:ext cx="8716488" cy="328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B45F06"/>
              </a:buClr>
              <a:buSzPct val="100000"/>
              <a:buChar char="●"/>
            </a:pPr>
            <a:r>
              <a:rPr lang="en" sz="2800" b="1" dirty="0">
                <a:solidFill>
                  <a:srgbClr val="B45F06"/>
                </a:solidFill>
              </a:rPr>
              <a:t>From </a:t>
            </a:r>
            <a:r>
              <a:rPr lang="en" sz="2800" b="1" dirty="0" smtClean="0">
                <a:solidFill>
                  <a:srgbClr val="B45F06"/>
                </a:solidFill>
              </a:rPr>
              <a:t>the law student</a:t>
            </a:r>
            <a:r>
              <a:rPr lang="en" sz="2800" dirty="0">
                <a:solidFill>
                  <a:schemeClr val="dk1"/>
                </a:solidFill>
              </a:rPr>
              <a:t>	 				</a:t>
            </a:r>
            <a:endParaRPr lang="en" sz="2800" dirty="0" smtClean="0">
              <a:solidFill>
                <a:schemeClr val="dk1"/>
              </a:solidFill>
            </a:endParaRP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/>
              <a:t>Highlight selected tab on navigation pane.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/>
              <a:t>Different font-types</a:t>
            </a:r>
            <a:r>
              <a:rPr lang="en" sz="2800" dirty="0"/>
              <a:t>.</a:t>
            </a:r>
          </a:p>
          <a:p>
            <a:pPr marL="914400" lvl="1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Different color and organization schemes.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722058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Client Testing II</a:t>
            </a:r>
            <a:endParaRPr lang="en" sz="5000" b="1" dirty="0"/>
          </a:p>
        </p:txBody>
      </p:sp>
      <p:cxnSp>
        <p:nvCxnSpPr>
          <p:cNvPr id="257" name="Shape 257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58" name="Shape 258"/>
          <p:cNvSpPr txBox="1"/>
          <p:nvPr/>
        </p:nvSpPr>
        <p:spPr>
          <a:xfrm>
            <a:off x="237506" y="1249751"/>
            <a:ext cx="8562110" cy="328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indent="-342900" algn="just" fontAlgn="base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B45F06"/>
                </a:solidFill>
                <a:latin typeface="Arial" panose="020B0604020202020204" pitchFamily="34" charset="0"/>
              </a:rPr>
              <a:t>From the client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</a:rPr>
              <a:t>More information about the client in author section</a:t>
            </a:r>
            <a:endParaRPr lang="en-US" sz="2800" dirty="0">
              <a:latin typeface="Arial" panose="020B0604020202020204" pitchFamily="34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</a:rPr>
              <a:t>Initial example text-box</a:t>
            </a: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</a:rPr>
              <a:t>Font size adaptable to the browser settings</a:t>
            </a:r>
            <a:endParaRPr lang="en-US" sz="2800" dirty="0">
              <a:latin typeface="Arial" panose="020B0604020202020204" pitchFamily="34" charset="0"/>
            </a:endParaRPr>
          </a:p>
          <a:p>
            <a:pPr marL="742950" lvl="1" indent="-285750" algn="just" fontAlgn="base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Arial" panose="020B0604020202020204" pitchFamily="34" charset="0"/>
              </a:rPr>
              <a:t>Text styling</a:t>
            </a:r>
          </a:p>
          <a:p>
            <a:pPr marL="533400" lvl="1" algn="just" rtl="0">
              <a:spcBef>
                <a:spcPts val="0"/>
              </a:spcBef>
              <a:buSzPct val="100000"/>
            </a:pPr>
            <a:endParaRPr lang="en" sz="2800" dirty="0" smtClean="0"/>
          </a:p>
          <a:p>
            <a:pPr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07434592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0" y="1577550"/>
            <a:ext cx="5147806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Client suggestions : revisited</a:t>
            </a:r>
            <a:endParaRPr lang="en" sz="5000" b="1" dirty="0"/>
          </a:p>
        </p:txBody>
      </p:sp>
      <p:cxnSp>
        <p:nvCxnSpPr>
          <p:cNvPr id="257" name="Shape 257"/>
          <p:cNvCxnSpPr/>
          <p:nvPr/>
        </p:nvCxnSpPr>
        <p:spPr>
          <a:xfrm>
            <a:off x="200363" y="2888395"/>
            <a:ext cx="4729983" cy="3086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pic>
        <p:nvPicPr>
          <p:cNvPr id="3" name="2-900-mobile-scre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8119" y="-26788"/>
            <a:ext cx="3650106" cy="49274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0327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628650" y="1976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>
                <a:solidFill>
                  <a:srgbClr val="B45F06"/>
                </a:solidFill>
              </a:rPr>
              <a:t>Progress</a:t>
            </a:r>
          </a:p>
        </p:txBody>
      </p:sp>
      <p:cxnSp>
        <p:nvCxnSpPr>
          <p:cNvPr id="242" name="Shape 242"/>
          <p:cNvCxnSpPr/>
          <p:nvPr/>
        </p:nvCxnSpPr>
        <p:spPr>
          <a:xfrm>
            <a:off x="628650" y="104360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557475" y="1348275"/>
            <a:ext cx="5190000" cy="31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 smtClean="0"/>
              <a:t>Iteration III - Tasks</a:t>
            </a: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>
                <a:solidFill>
                  <a:schemeClr val="dk1"/>
                </a:solidFill>
              </a:rPr>
              <a:t>Demo of the website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 smtClean="0"/>
              <a:t>Iteration III - Testing</a:t>
            </a:r>
            <a:endParaRPr lang="en" sz="3000" dirty="0"/>
          </a:p>
        </p:txBody>
      </p:sp>
      <p:pic>
        <p:nvPicPr>
          <p:cNvPr id="244" name="Shape 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7523" y="1099320"/>
            <a:ext cx="2698199" cy="24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/>
              <a:t>Iteration III</a:t>
            </a:r>
          </a:p>
        </p:txBody>
      </p:sp>
      <p:cxnSp>
        <p:nvCxnSpPr>
          <p:cNvPr id="271" name="Shape 271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800" b="1" dirty="0" smtClean="0">
                <a:solidFill>
                  <a:schemeClr val="accent2">
                    <a:lumMod val="75000"/>
                  </a:schemeClr>
                </a:solidFill>
              </a:rPr>
              <a:t>Website</a:t>
            </a:r>
          </a:p>
          <a:p>
            <a:pPr marL="457200" lvl="0" indent="-381000">
              <a:buSzPct val="100000"/>
              <a:buFont typeface="Arial" panose="020B0604020202020204" pitchFamily="34" charset="0"/>
              <a:buChar char="•"/>
            </a:pPr>
            <a:r>
              <a:rPr lang="en" sz="2800" b="1" i="1" dirty="0" smtClean="0">
                <a:solidFill>
                  <a:schemeClr val="accent5">
                    <a:lumMod val="75000"/>
                  </a:schemeClr>
                </a:solidFill>
              </a:rPr>
              <a:t>AngularJS</a:t>
            </a:r>
            <a:r>
              <a:rPr lang="en" sz="2800" b="1" dirty="0" smtClean="0">
                <a:solidFill>
                  <a:schemeClr val="accent5">
                    <a:lumMod val="75000"/>
                  </a:schemeClr>
                </a:solidFill>
              </a:rPr>
              <a:t> iframes</a:t>
            </a:r>
            <a:r>
              <a:rPr lang="en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" sz="2800" dirty="0" smtClean="0"/>
              <a:t>for Initial example text-box</a:t>
            </a:r>
            <a:endParaRPr lang="en" sz="2800" dirty="0"/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/>
              <a:t>S</a:t>
            </a:r>
            <a:r>
              <a:rPr lang="en" sz="2800" dirty="0" smtClean="0"/>
              <a:t>elected tab highlighted on navigation pane</a:t>
            </a:r>
            <a:endParaRPr lang="en" sz="2800" dirty="0"/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solidFill>
                  <a:schemeClr val="dk1"/>
                </a:solidFill>
              </a:rPr>
              <a:t>States’ table implemented with effective </a:t>
            </a:r>
            <a:r>
              <a:rPr lang="en" sz="2800" dirty="0">
                <a:solidFill>
                  <a:schemeClr val="dk1"/>
                </a:solidFill>
              </a:rPr>
              <a:t>search </a:t>
            </a:r>
            <a:r>
              <a:rPr lang="en" sz="2800" dirty="0" smtClean="0">
                <a:solidFill>
                  <a:schemeClr val="dk1"/>
                </a:solidFill>
              </a:rPr>
              <a:t>bar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800" b="1" dirty="0" smtClean="0">
                <a:solidFill>
                  <a:schemeClr val="accent5">
                    <a:lumMod val="75000"/>
                  </a:schemeClr>
                </a:solidFill>
              </a:rPr>
              <a:t>Parser script</a:t>
            </a:r>
            <a:r>
              <a:rPr lang="en" sz="2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" sz="2800" dirty="0" smtClean="0">
                <a:solidFill>
                  <a:schemeClr val="dk1"/>
                </a:solidFill>
              </a:rPr>
              <a:t>to reflect above changes in all files</a:t>
            </a:r>
            <a:endParaRPr lang="en" sz="2800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endParaRPr lang="en" sz="28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/>
              <a:t>Iteration </a:t>
            </a:r>
            <a:r>
              <a:rPr lang="en" sz="5000" b="1" dirty="0" smtClean="0"/>
              <a:t>III (cont.)</a:t>
            </a:r>
            <a:endParaRPr lang="en" sz="5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800" b="1" dirty="0" smtClean="0">
                <a:solidFill>
                  <a:schemeClr val="accent2">
                    <a:lumMod val="75000"/>
                  </a:schemeClr>
                </a:solidFill>
              </a:rPr>
              <a:t>Conversion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" sz="2800" dirty="0" smtClean="0">
              <a:solidFill>
                <a:schemeClr val="dk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12519" y="2067216"/>
            <a:ext cx="1900052" cy="248103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Web Pages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73833" y="2067215"/>
            <a:ext cx="1900052" cy="248103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tx1"/>
                </a:solidFill>
              </a:rPr>
              <a:t>Pdf</a:t>
            </a:r>
          </a:p>
          <a:p>
            <a:pPr algn="ctr"/>
            <a:r>
              <a:rPr lang="en-US" sz="4000" b="1" dirty="0" err="1" smtClean="0">
                <a:solidFill>
                  <a:schemeClr val="tx1"/>
                </a:solidFill>
              </a:rPr>
              <a:t>ePub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016333" y="2264721"/>
            <a:ext cx="3408219" cy="20534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049983" y="2868377"/>
            <a:ext cx="3408219" cy="20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059872" y="3507676"/>
            <a:ext cx="3408219" cy="20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093516" y="4135084"/>
            <a:ext cx="3408219" cy="20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170713" y="1891532"/>
            <a:ext cx="340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Remove </a:t>
            </a:r>
            <a:r>
              <a:rPr lang="en-US" sz="2400" b="1" i="1" dirty="0" err="1" smtClean="0"/>
              <a:t>iFrames</a:t>
            </a:r>
            <a:endParaRPr lang="en-US" sz="2400" b="1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121232" y="2483312"/>
            <a:ext cx="340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“Ignore” class</a:t>
            </a:r>
            <a:endParaRPr lang="en-US" sz="24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35084" y="3041455"/>
            <a:ext cx="3414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Linearization of tables</a:t>
            </a:r>
            <a:endParaRPr lang="en-US" sz="2400" b="1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3159822" y="3706239"/>
            <a:ext cx="3426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CSS Styling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2166133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/>
              <a:t>Iteration </a:t>
            </a:r>
            <a:r>
              <a:rPr lang="en" sz="5000" b="1" dirty="0" smtClean="0"/>
              <a:t>III (cont.)</a:t>
            </a:r>
            <a:endParaRPr lang="en" sz="5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800" b="1" dirty="0" smtClean="0">
                <a:solidFill>
                  <a:schemeClr val="accent2">
                    <a:lumMod val="75000"/>
                  </a:schemeClr>
                </a:solidFill>
              </a:rPr>
              <a:t>Documentation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solidFill>
                  <a:schemeClr val="dk1"/>
                </a:solidFill>
              </a:rPr>
              <a:t>HTML5 tags – definition and usage</a:t>
            </a:r>
            <a:endParaRPr lang="en" sz="2800" dirty="0">
              <a:solidFill>
                <a:schemeClr val="dk1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dk1"/>
                </a:solidFill>
              </a:rPr>
              <a:t>Locate example files</a:t>
            </a:r>
          </a:p>
          <a:p>
            <a:pPr marL="457200" lvl="0" indent="-381000" rtl="0">
              <a:spcBef>
                <a:spcPts val="0"/>
              </a:spcBef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>
                <a:solidFill>
                  <a:schemeClr val="dk1"/>
                </a:solidFill>
              </a:rPr>
              <a:t>Layout changes in the website design</a:t>
            </a:r>
          </a:p>
        </p:txBody>
      </p:sp>
    </p:spTree>
    <p:extLst>
      <p:ext uri="{BB962C8B-B14F-4D97-AF65-F5344CB8AC3E}">
        <p14:creationId xmlns:p14="http://schemas.microsoft.com/office/powerpoint/2010/main" val="10895649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/>
              <a:t>Iteration </a:t>
            </a:r>
            <a:r>
              <a:rPr lang="en" sz="5000" b="1" dirty="0" smtClean="0"/>
              <a:t>III (cont.)</a:t>
            </a:r>
            <a:endParaRPr lang="en" sz="5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800" b="1" dirty="0" smtClean="0">
                <a:solidFill>
                  <a:schemeClr val="accent2">
                    <a:lumMod val="75000"/>
                  </a:schemeClr>
                </a:solidFill>
              </a:rPr>
              <a:t>Author View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/>
              <a:t>Author authentication</a:t>
            </a:r>
          </a:p>
          <a:p>
            <a:pPr marL="457200" lvl="0" indent="-3810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 smtClean="0"/>
              <a:t>Click button to convert web pages to pdf or epub</a:t>
            </a:r>
            <a:endParaRPr lang="en" sz="2800" dirty="0"/>
          </a:p>
        </p:txBody>
      </p:sp>
    </p:spTree>
    <p:extLst>
      <p:ext uri="{BB962C8B-B14F-4D97-AF65-F5344CB8AC3E}">
        <p14:creationId xmlns:p14="http://schemas.microsoft.com/office/powerpoint/2010/main" val="5897622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36714" y="15064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000" b="1" dirty="0" smtClean="0"/>
              <a:t>Author view</a:t>
            </a:r>
            <a:endParaRPr lang="en" sz="4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744265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endParaRPr lang="en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21" t="-659" r="21939" b="45259"/>
          <a:stretch/>
        </p:blipFill>
        <p:spPr>
          <a:xfrm>
            <a:off x="804146" y="879217"/>
            <a:ext cx="7025292" cy="40719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133088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38813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000" b="1" dirty="0" smtClean="0"/>
              <a:t>Author view (cont.)</a:t>
            </a:r>
            <a:endParaRPr lang="en" sz="4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874891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249382" y="1270521"/>
            <a:ext cx="8692737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endParaRPr lang="en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596" y="1231146"/>
            <a:ext cx="5483391" cy="3303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946837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628650" y="1976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</a:t>
            </a:r>
          </a:p>
        </p:txBody>
      </p:sp>
      <p:cxnSp>
        <p:nvCxnSpPr>
          <p:cNvPr id="102" name="Shape 102"/>
          <p:cNvCxnSpPr/>
          <p:nvPr/>
        </p:nvCxnSpPr>
        <p:spPr>
          <a:xfrm>
            <a:off x="628650" y="104360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628650" y="1732175"/>
            <a:ext cx="7988699" cy="62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 sz="3600" b="1" dirty="0" smtClean="0">
                <a:solidFill>
                  <a:srgbClr val="B45F06"/>
                </a:solidFill>
              </a:rPr>
              <a:t>Recap</a:t>
            </a:r>
            <a:endParaRPr lang="en" sz="3600" b="1" dirty="0">
              <a:solidFill>
                <a:srgbClr val="B45F06"/>
              </a:solidFill>
            </a:endParaRPr>
          </a:p>
          <a:p>
            <a:pPr algn="ctr" rtl="0">
              <a:spcBef>
                <a:spcPts val="0"/>
              </a:spcBef>
              <a:buNone/>
            </a:pPr>
            <a:r>
              <a:rPr lang="en" sz="3600" b="1" dirty="0">
                <a:solidFill>
                  <a:srgbClr val="B45F06"/>
                </a:solidFill>
              </a:rPr>
              <a:t>Progress</a:t>
            </a:r>
          </a:p>
          <a:p>
            <a:pPr algn="ctr">
              <a:spcBef>
                <a:spcPts val="0"/>
              </a:spcBef>
              <a:buNone/>
            </a:pPr>
            <a:r>
              <a:rPr lang="en" sz="3600" b="1" dirty="0">
                <a:solidFill>
                  <a:srgbClr val="B45F06"/>
                </a:solidFill>
              </a:rPr>
              <a:t>Project Summary</a:t>
            </a:r>
          </a:p>
        </p:txBody>
      </p:sp>
    </p:spTree>
    <p:extLst>
      <p:ext uri="{BB962C8B-B14F-4D97-AF65-F5344CB8AC3E}">
        <p14:creationId xmlns:p14="http://schemas.microsoft.com/office/powerpoint/2010/main" val="125254284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        Demo </a:t>
            </a:r>
            <a:r>
              <a:rPr lang="en" sz="5000" b="1" dirty="0"/>
              <a:t>of the Website</a:t>
            </a:r>
          </a:p>
        </p:txBody>
      </p:sp>
      <p:cxnSp>
        <p:nvCxnSpPr>
          <p:cNvPr id="278" name="Shape 278"/>
          <p:cNvCxnSpPr/>
          <p:nvPr/>
        </p:nvCxnSpPr>
        <p:spPr>
          <a:xfrm>
            <a:off x="635868" y="1094139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80" name="Shape 280"/>
          <p:cNvSpPr txBox="1"/>
          <p:nvPr/>
        </p:nvSpPr>
        <p:spPr>
          <a:xfrm>
            <a:off x="474700" y="1315925"/>
            <a:ext cx="8241788" cy="274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400" dirty="0" smtClean="0"/>
              <a:t>Live Demo</a:t>
            </a:r>
            <a:endParaRPr lang="en" sz="2400" dirty="0"/>
          </a:p>
        </p:txBody>
      </p:sp>
      <p:sp>
        <p:nvSpPr>
          <p:cNvPr id="2" name="Rectangle 1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3" name="Rectangle 2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5" name="Rectangle 4"/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Current website on Mobile</a:t>
            </a:r>
            <a:endParaRPr lang="en" sz="5000" b="1" dirty="0"/>
          </a:p>
        </p:txBody>
      </p:sp>
      <p:cxnSp>
        <p:nvCxnSpPr>
          <p:cNvPr id="271" name="Shape 271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2" name="Shape 272"/>
          <p:cNvSpPr txBox="1"/>
          <p:nvPr/>
        </p:nvSpPr>
        <p:spPr>
          <a:xfrm>
            <a:off x="526773" y="1270521"/>
            <a:ext cx="8415346" cy="3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800" b="1" dirty="0" smtClean="0">
                <a:solidFill>
                  <a:schemeClr val="accent2">
                    <a:lumMod val="75000"/>
                  </a:schemeClr>
                </a:solidFill>
              </a:rPr>
              <a:t>CSS for different screen sizes:</a:t>
            </a:r>
          </a:p>
          <a:p>
            <a:pPr marL="5969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Supports major screen sizes like iPad, iPhone, Samsung </a:t>
            </a:r>
            <a:r>
              <a:rPr lang="en-US" sz="2800" dirty="0" smtClean="0"/>
              <a:t>Galaxy</a:t>
            </a:r>
          </a:p>
          <a:p>
            <a:pPr marL="596900" indent="-457200" fontAlgn="base">
              <a:buFont typeface="Arial" panose="020B0604020202020204" pitchFamily="34" charset="0"/>
              <a:buChar char="•"/>
            </a:pPr>
            <a:r>
              <a:rPr lang="en-US" sz="2800" dirty="0"/>
              <a:t>Not conducted on real mobile devices but on simulator</a:t>
            </a:r>
          </a:p>
          <a:p>
            <a:pPr marL="139700" fontAlgn="base"/>
            <a:endParaRPr lang="en-US" sz="2800" dirty="0" smtClean="0"/>
          </a:p>
          <a:p>
            <a:pPr marL="596900" indent="-457200" fontAlgn="base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7476520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8" y="-121573"/>
            <a:ext cx="7886700" cy="994172"/>
          </a:xfrm>
        </p:spPr>
        <p:txBody>
          <a:bodyPr/>
          <a:lstStyle/>
          <a:p>
            <a:pPr algn="ctr"/>
            <a:r>
              <a:rPr lang="en-US" sz="4400" b="1" dirty="0" smtClean="0"/>
              <a:t>Demo on small screen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587510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13" y="691979"/>
            <a:ext cx="3216904" cy="43488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590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8" y="-121573"/>
            <a:ext cx="7886700" cy="994172"/>
          </a:xfrm>
        </p:spPr>
        <p:txBody>
          <a:bodyPr/>
          <a:lstStyle/>
          <a:p>
            <a:pPr algn="ctr"/>
            <a:r>
              <a:rPr lang="en-US" sz="4400" b="1" dirty="0" smtClean="0"/>
              <a:t>Demo on small screen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587510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00" y="679622"/>
            <a:ext cx="3371602" cy="44165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95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8" y="-121573"/>
            <a:ext cx="7886700" cy="994172"/>
          </a:xfrm>
        </p:spPr>
        <p:txBody>
          <a:bodyPr/>
          <a:lstStyle/>
          <a:p>
            <a:pPr algn="ctr"/>
            <a:r>
              <a:rPr lang="en-US" sz="4400" b="1" dirty="0" smtClean="0"/>
              <a:t>Demo on small screen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587510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04" y="679622"/>
            <a:ext cx="3329905" cy="4416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8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8" y="-121573"/>
            <a:ext cx="7886700" cy="994172"/>
          </a:xfrm>
        </p:spPr>
        <p:txBody>
          <a:bodyPr/>
          <a:lstStyle/>
          <a:p>
            <a:pPr algn="ctr"/>
            <a:r>
              <a:rPr lang="en-US" sz="4400" b="1" dirty="0" smtClean="0"/>
              <a:t>Demo on small screen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587510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93" y="679148"/>
            <a:ext cx="3243655" cy="43923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621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b="1" dirty="0" smtClean="0"/>
              <a:t>Demo on small screen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1094139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713" y="1268015"/>
            <a:ext cx="5341007" cy="34996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414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5000" b="1" dirty="0" smtClean="0"/>
              <a:t>On Apple iPhone 5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1094139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033" name="Picture 9" descr="Screen Shot 2015-12-01 at 11.53.02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69" y="1200006"/>
            <a:ext cx="2176623" cy="38302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Screen Shot 2015-12-01 at 11.54.21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655" y="1200006"/>
            <a:ext cx="5439578" cy="383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2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868" y="0"/>
            <a:ext cx="7675091" cy="635826"/>
          </a:xfrm>
        </p:spPr>
        <p:txBody>
          <a:bodyPr/>
          <a:lstStyle/>
          <a:p>
            <a:pPr algn="ctr"/>
            <a:r>
              <a:rPr lang="en-US" sz="4400" b="1" dirty="0" smtClean="0"/>
              <a:t>On Samsung Galaxy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599869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2052" name="Picture 4" descr="creen Shot 2015-12-01 at 11.44.29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90" y="671213"/>
            <a:ext cx="2397388" cy="43785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reen Shot 2015-12-01 at 11.44.40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764" y="652180"/>
            <a:ext cx="6076889" cy="43975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12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902" y="0"/>
            <a:ext cx="7403242" cy="687247"/>
          </a:xfrm>
        </p:spPr>
        <p:txBody>
          <a:bodyPr/>
          <a:lstStyle/>
          <a:p>
            <a:pPr algn="ctr"/>
            <a:r>
              <a:rPr lang="en-US" sz="5000" b="1" dirty="0" smtClean="0"/>
              <a:t>On Apple iPad</a:t>
            </a:r>
            <a:endParaRPr lang="en-US" sz="50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511" y="9146755"/>
            <a:ext cx="7886700" cy="3263503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4" name="Shape 278"/>
          <p:cNvCxnSpPr/>
          <p:nvPr/>
        </p:nvCxnSpPr>
        <p:spPr>
          <a:xfrm>
            <a:off x="635868" y="686362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026" name="Picture 2" descr="creen Shot 2015-12-01 at 11.42.04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29" y="784335"/>
            <a:ext cx="2793208" cy="425329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reen Shot 2015-12-01 at 11.46.39 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603" y="784334"/>
            <a:ext cx="4880641" cy="423922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9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628650" y="1976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800" b="1" i="0" u="none" strike="noStrike" cap="none" baseline="0" dirty="0" smtClean="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rPr>
              <a:t>Recap</a:t>
            </a:r>
            <a:endParaRPr lang="en" sz="4800" b="1" dirty="0">
              <a:solidFill>
                <a:srgbClr val="B45F06"/>
              </a:solidFill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628650" y="104360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1" name="Shape 111"/>
          <p:cNvSpPr txBox="1"/>
          <p:nvPr/>
        </p:nvSpPr>
        <p:spPr>
          <a:xfrm>
            <a:off x="643975" y="1043600"/>
            <a:ext cx="5392800" cy="3742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D77850"/>
              </a:solidFill>
            </a:endParaRP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Project Overview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Current Website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/>
              <a:t>Requirements</a:t>
            </a:r>
          </a:p>
          <a:p>
            <a:pPr marL="457200" lvl="0" indent="-381000">
              <a:buSzPct val="100000"/>
              <a:buChar char="●"/>
            </a:pPr>
            <a:r>
              <a:rPr lang="en" sz="2400" dirty="0" smtClean="0"/>
              <a:t>Iteration </a:t>
            </a:r>
            <a:r>
              <a:rPr lang="en" sz="2400" dirty="0"/>
              <a:t>I - </a:t>
            </a:r>
            <a:r>
              <a:rPr lang="en" sz="2400" dirty="0" smtClean="0"/>
              <a:t>Tasks and Testing</a:t>
            </a: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" sz="2400" dirty="0" smtClean="0"/>
              <a:t>Iteration II - Tasks</a:t>
            </a:r>
            <a:endParaRPr lang="en" sz="2400" dirty="0"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4101" y="1456034"/>
            <a:ext cx="2893500" cy="22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/>
              <a:t>Project Summary</a:t>
            </a:r>
          </a:p>
        </p:txBody>
      </p:sp>
      <p:cxnSp>
        <p:nvCxnSpPr>
          <p:cNvPr id="308" name="Shape 308"/>
          <p:cNvCxnSpPr/>
          <p:nvPr/>
        </p:nvCxnSpPr>
        <p:spPr>
          <a:xfrm>
            <a:off x="635868" y="1094139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09" name="Shape 309"/>
          <p:cNvSpPr txBox="1"/>
          <p:nvPr/>
        </p:nvSpPr>
        <p:spPr>
          <a:xfrm>
            <a:off x="628650" y="1268050"/>
            <a:ext cx="5718600" cy="274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3000">
                <a:solidFill>
                  <a:schemeClr val="dk1"/>
                </a:solidFill>
              </a:rPr>
              <a:t>Gantt Chart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3000">
                <a:solidFill>
                  <a:schemeClr val="dk1"/>
                </a:solidFill>
              </a:rPr>
              <a:t>Achievements and challenges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3000">
                <a:solidFill>
                  <a:schemeClr val="dk1"/>
                </a:solidFill>
              </a:rPr>
              <a:t>Pending Tasks</a:t>
            </a:r>
          </a:p>
          <a:p>
            <a:pPr marL="457200" lvl="0" indent="-419100" rtl="0"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lang="en" sz="3000">
                <a:solidFill>
                  <a:schemeClr val="dk1"/>
                </a:solidFill>
              </a:rPr>
              <a:t>Summary of Deliverables</a:t>
            </a: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r="9123"/>
          <a:stretch/>
        </p:blipFill>
        <p:spPr>
          <a:xfrm>
            <a:off x="6258450" y="1188524"/>
            <a:ext cx="2450125" cy="34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Table</a:t>
            </a:r>
          </a:p>
        </p:txBody>
      </p:sp>
      <p:cxnSp>
        <p:nvCxnSpPr>
          <p:cNvPr id="316" name="Shape 316"/>
          <p:cNvCxnSpPr/>
          <p:nvPr/>
        </p:nvCxnSpPr>
        <p:spPr>
          <a:xfrm>
            <a:off x="549633" y="102317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177800" marR="0" lvl="0" indent="-3810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1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r="1419"/>
          <a:stretch/>
        </p:blipFill>
        <p:spPr>
          <a:xfrm>
            <a:off x="266737" y="1406829"/>
            <a:ext cx="8610526" cy="27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Gantt Table (cont.)</a:t>
            </a:r>
          </a:p>
        </p:txBody>
      </p:sp>
      <p:pic>
        <p:nvPicPr>
          <p:cNvPr id="324" name="Shape 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840" y="1181877"/>
            <a:ext cx="8857157" cy="315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Shape 325"/>
          <p:cNvCxnSpPr/>
          <p:nvPr/>
        </p:nvCxnSpPr>
        <p:spPr>
          <a:xfrm>
            <a:off x="549633" y="102317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326" name="Shape 326"/>
          <p:cNvPicPr preferRelativeResize="0"/>
          <p:nvPr/>
        </p:nvPicPr>
        <p:blipFill rotWithShape="1">
          <a:blip r:embed="rId4">
            <a:alphaModFix/>
          </a:blip>
          <a:srcRect l="658" r="2479"/>
          <a:stretch/>
        </p:blipFill>
        <p:spPr>
          <a:xfrm>
            <a:off x="202850" y="1445350"/>
            <a:ext cx="8857150" cy="28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Mobile-friendly website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Interactive website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Converter to other formats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902662949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Interactive website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Converter to other formats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33824802"/>
      </p:ext>
    </p:extLst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Converter to other formats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21457776"/>
      </p:ext>
    </p:extLst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Converter to other formats</a:t>
            </a:r>
            <a:endParaRPr lang="en" sz="3000" dirty="0"/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83306088"/>
      </p:ext>
    </p:extLst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Converter to other formats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685800" indent="-457200">
              <a:spcBef>
                <a:spcPts val="0"/>
              </a:spcBef>
              <a:buSzPct val="100000"/>
            </a:pP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2648806"/>
      </p:ext>
    </p:extLst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Requirements 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Converter to other formats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 smtClean="0">
                <a:solidFill>
                  <a:srgbClr val="00B050"/>
                </a:solidFill>
              </a:rPr>
              <a:t>✔  </a:t>
            </a: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2289124919"/>
      </p:ext>
    </p:extLst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strike="sngStrike" dirty="0" smtClean="0"/>
              <a:t>Requirements </a:t>
            </a:r>
            <a:endParaRPr lang="en" sz="5000" b="1" strike="sngStrike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Converter to other formats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 smtClean="0">
                <a:solidFill>
                  <a:srgbClr val="00B050"/>
                </a:solidFill>
              </a:rPr>
              <a:t>✔  </a:t>
            </a: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907081888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68488" y="198143"/>
            <a:ext cx="8847161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The client</a:t>
            </a:r>
          </a:p>
        </p:txBody>
      </p:sp>
      <p:cxnSp>
        <p:nvCxnSpPr>
          <p:cNvPr id="119" name="Shape 119"/>
          <p:cNvCxnSpPr/>
          <p:nvPr/>
        </p:nvCxnSpPr>
        <p:spPr>
          <a:xfrm>
            <a:off x="797781" y="1065796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0" name="Shape 120"/>
          <p:cNvSpPr txBox="1"/>
          <p:nvPr/>
        </p:nvSpPr>
        <p:spPr>
          <a:xfrm>
            <a:off x="654906" y="1310698"/>
            <a:ext cx="5829299" cy="3046988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33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Prof. Peter W. Martin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Co-founder of Cornell's Legal Information Institute (LII)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Jane M.G. Foster Professor of Law, Emeritus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700" b="0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Former dean of Cornell Law School </a:t>
            </a:r>
          </a:p>
        </p:txBody>
      </p:sp>
      <p:pic>
        <p:nvPicPr>
          <p:cNvPr id="121" name="Shape 1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54271" y="1310698"/>
            <a:ext cx="2532086" cy="332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  Achievements</a:t>
            </a:r>
            <a:endParaRPr lang="en" sz="5000" b="1" dirty="0"/>
          </a:p>
        </p:txBody>
      </p:sp>
      <p:cxnSp>
        <p:nvCxnSpPr>
          <p:cNvPr id="332" name="Shape 332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28650" y="1369225"/>
            <a:ext cx="7846200" cy="3263400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Mobile-friendly website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Interactive website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3200" dirty="0">
                <a:solidFill>
                  <a:srgbClr val="00B050"/>
                </a:solidFill>
              </a:rPr>
              <a:t>✔ </a:t>
            </a:r>
            <a:r>
              <a:rPr lang="en" sz="3000" dirty="0" smtClean="0"/>
              <a:t>Converter to other formats</a:t>
            </a:r>
            <a:endParaRPr lang="en" sz="3000" dirty="0"/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3000" dirty="0" smtClean="0"/>
              <a:t>Author </a:t>
            </a:r>
            <a:r>
              <a:rPr lang="en" sz="3000" dirty="0"/>
              <a:t>view to convert file </a:t>
            </a:r>
            <a:r>
              <a:rPr lang="en" sz="3000" dirty="0" smtClean="0"/>
              <a:t>formats</a:t>
            </a:r>
          </a:p>
          <a:p>
            <a:pPr marL="228600" indent="0">
              <a:spcBef>
                <a:spcPts val="0"/>
              </a:spcBef>
              <a:buSzPct val="100000"/>
              <a:buNone/>
            </a:pPr>
            <a:r>
              <a:rPr lang="en-US" sz="2800" dirty="0">
                <a:solidFill>
                  <a:srgbClr val="00B050"/>
                </a:solidFill>
              </a:rPr>
              <a:t>✔ 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" sz="2800" dirty="0" smtClean="0"/>
              <a:t>HTML markup tags</a:t>
            </a:r>
          </a:p>
          <a:p>
            <a:pPr marL="228600" lvl="0" indent="0">
              <a:spcBef>
                <a:spcPts val="0"/>
              </a:spcBef>
              <a:buSzPct val="100000"/>
              <a:buNone/>
            </a:pP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15618295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45720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 smtClean="0"/>
              <a:t>Challenges/Mistakes</a:t>
            </a:r>
            <a:endParaRPr lang="en" sz="5000" b="1" dirty="0"/>
          </a:p>
        </p:txBody>
      </p:sp>
      <p:cxnSp>
        <p:nvCxnSpPr>
          <p:cNvPr id="339" name="Shape 339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442650" y="1347150"/>
            <a:ext cx="8072700" cy="3285599"/>
          </a:xfrm>
          <a:prstGeom prst="rect">
            <a:avLst/>
          </a:prstGeom>
        </p:spPr>
        <p:txBody>
          <a:bodyPr lIns="68575" tIns="68575" rIns="68575" bIns="6857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 dirty="0"/>
              <a:t>Time constraint due to starting </a:t>
            </a:r>
            <a:r>
              <a:rPr lang="en" sz="3000" dirty="0" smtClean="0"/>
              <a:t>late.</a:t>
            </a:r>
            <a:endParaRPr lang="en" sz="3000" dirty="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 dirty="0"/>
              <a:t>Lack of enough communication with the client at the </a:t>
            </a:r>
            <a:r>
              <a:rPr lang="en" sz="3000" dirty="0" smtClean="0"/>
              <a:t>beginning.</a:t>
            </a:r>
            <a:endParaRPr lang="en" sz="3000" dirty="0"/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 dirty="0"/>
              <a:t>Didn’t include breaks when scheduling tasks</a:t>
            </a:r>
            <a:r>
              <a:rPr lang="en" sz="3000" dirty="0" smtClean="0"/>
              <a:t>.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" sz="3000" dirty="0" smtClean="0"/>
              <a:t>Nobody in the team with law background, lack of user perspective. 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endParaRPr lang="en" sz="3000" dirty="0"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/>
              <a:t>Pending Tasks</a:t>
            </a:r>
          </a:p>
        </p:txBody>
      </p:sp>
      <p:cxnSp>
        <p:nvCxnSpPr>
          <p:cNvPr id="346" name="Shape 346"/>
          <p:cNvCxnSpPr/>
          <p:nvPr/>
        </p:nvCxnSpPr>
        <p:spPr>
          <a:xfrm>
            <a:off x="635868" y="1094139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47" name="Shape 347"/>
          <p:cNvSpPr txBox="1"/>
          <p:nvPr/>
        </p:nvSpPr>
        <p:spPr>
          <a:xfrm>
            <a:off x="451725" y="1297900"/>
            <a:ext cx="8367299" cy="243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 smtClean="0"/>
              <a:t>Compatibility </a:t>
            </a:r>
            <a:r>
              <a:rPr lang="en" sz="3000" dirty="0"/>
              <a:t>testing on different </a:t>
            </a:r>
            <a:r>
              <a:rPr lang="en" sz="3000" dirty="0" smtClean="0"/>
              <a:t>screen sizes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●"/>
            </a:pPr>
            <a:r>
              <a:rPr lang="en" sz="3000" dirty="0" smtClean="0"/>
              <a:t>Acceptance testing</a:t>
            </a:r>
          </a:p>
          <a:p>
            <a:pPr marL="457200" lvl="0" indent="-419100">
              <a:spcBef>
                <a:spcPts val="0"/>
              </a:spcBef>
              <a:buSzPct val="100000"/>
              <a:buChar char="●"/>
            </a:pPr>
            <a:r>
              <a:rPr lang="en" sz="3000" dirty="0" smtClean="0"/>
              <a:t>Project </a:t>
            </a:r>
            <a:r>
              <a:rPr lang="en" sz="3000" dirty="0"/>
              <a:t>Delivery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title"/>
          </p:nvPr>
        </p:nvSpPr>
        <p:spPr>
          <a:xfrm>
            <a:off x="148589" y="276321"/>
            <a:ext cx="8526899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/>
              <a:t>Summary of Deliverables</a:t>
            </a:r>
          </a:p>
        </p:txBody>
      </p:sp>
      <p:cxnSp>
        <p:nvCxnSpPr>
          <p:cNvPr id="353" name="Shape 353"/>
          <p:cNvCxnSpPr/>
          <p:nvPr/>
        </p:nvCxnSpPr>
        <p:spPr>
          <a:xfrm>
            <a:off x="526773" y="1171768"/>
            <a:ext cx="7988699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354" name="Shape 354"/>
          <p:cNvSpPr txBox="1"/>
          <p:nvPr/>
        </p:nvSpPr>
        <p:spPr>
          <a:xfrm>
            <a:off x="526775" y="1356975"/>
            <a:ext cx="7918499" cy="326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71500" lvl="0" indent="-342900"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Feasibility </a:t>
            </a:r>
            <a:r>
              <a:rPr lang="en" sz="2400" dirty="0" smtClean="0"/>
              <a:t>study </a:t>
            </a:r>
            <a:endParaRPr lang="en" sz="2400" dirty="0">
              <a:solidFill>
                <a:srgbClr val="00B050"/>
              </a:solidFill>
            </a:endParaRPr>
          </a:p>
          <a:p>
            <a:pPr marL="571500" lvl="0" indent="-342900">
              <a:buSzPct val="100000"/>
              <a:buFont typeface="Arial" panose="020B0604020202020204" pitchFamily="34" charset="0"/>
              <a:buChar char="•"/>
            </a:pPr>
            <a:r>
              <a:rPr lang="en" sz="2400" dirty="0" smtClean="0"/>
              <a:t>Requirements </a:t>
            </a:r>
            <a:r>
              <a:rPr lang="en" sz="2400" dirty="0"/>
              <a:t>analysis and </a:t>
            </a:r>
            <a:r>
              <a:rPr lang="en" sz="2400" dirty="0" smtClean="0"/>
              <a:t>specification</a:t>
            </a:r>
            <a:endParaRPr lang="en" sz="2400" dirty="0"/>
          </a:p>
          <a:p>
            <a:pPr marL="571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System and program </a:t>
            </a:r>
            <a:r>
              <a:rPr lang="en" sz="2400" dirty="0" smtClean="0"/>
              <a:t>design</a:t>
            </a:r>
            <a:endParaRPr lang="en" sz="2400" dirty="0"/>
          </a:p>
          <a:p>
            <a:pPr marL="571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User interface design and </a:t>
            </a:r>
            <a:r>
              <a:rPr lang="en" sz="2400" dirty="0" smtClean="0"/>
              <a:t>testing</a:t>
            </a:r>
            <a:endParaRPr lang="en" sz="2400" dirty="0"/>
          </a:p>
          <a:p>
            <a:pPr marL="571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Test plan, test examples, and results</a:t>
            </a:r>
          </a:p>
          <a:p>
            <a:pPr marL="571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Source code </a:t>
            </a:r>
          </a:p>
          <a:p>
            <a:pPr marL="571500" lvl="0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400" dirty="0"/>
              <a:t>An unrestricted license for the client</a:t>
            </a:r>
          </a:p>
          <a:p>
            <a:pPr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" name="Action Button: Home 1">
            <a:hlinkClick r:id="" action="ppaction://hlinkshowjump?jump=firstslide" highlightClick="1"/>
          </p:cNvPr>
          <p:cNvSpPr/>
          <p:nvPr/>
        </p:nvSpPr>
        <p:spPr>
          <a:xfrm>
            <a:off x="-59377" y="3075709"/>
            <a:ext cx="59377" cy="45719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title"/>
          </p:nvPr>
        </p:nvSpPr>
        <p:spPr>
          <a:xfrm>
            <a:off x="628650" y="1797041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</a:p>
        </p:txBody>
      </p:sp>
      <p:cxnSp>
        <p:nvCxnSpPr>
          <p:cNvPr id="361" name="Shape 361"/>
          <p:cNvCxnSpPr/>
          <p:nvPr/>
        </p:nvCxnSpPr>
        <p:spPr>
          <a:xfrm>
            <a:off x="628650" y="104360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362" name="Shape 362"/>
          <p:cNvCxnSpPr/>
          <p:nvPr/>
        </p:nvCxnSpPr>
        <p:spPr>
          <a:xfrm>
            <a:off x="628650" y="3576256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68488" y="121943"/>
            <a:ext cx="88473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0C0C0C"/>
              </a:buClr>
              <a:buSzPct val="25000"/>
              <a:buFont typeface="Calibri"/>
              <a:buNone/>
            </a:pPr>
            <a:r>
              <a:rPr lang="en" sz="5000" b="1">
                <a:solidFill>
                  <a:srgbClr val="0C0C0C"/>
                </a:solidFill>
              </a:rPr>
              <a:t>Basic Legal Citation</a:t>
            </a:r>
          </a:p>
        </p:txBody>
      </p:sp>
      <p:cxnSp>
        <p:nvCxnSpPr>
          <p:cNvPr id="128" name="Shape 128"/>
          <p:cNvCxnSpPr/>
          <p:nvPr/>
        </p:nvCxnSpPr>
        <p:spPr>
          <a:xfrm>
            <a:off x="797781" y="1065796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29" name="Shape 1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90385" y="1933450"/>
            <a:ext cx="1364400" cy="18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8998" y="3683352"/>
            <a:ext cx="1835999" cy="12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18327" y="1331306"/>
            <a:ext cx="1457399" cy="145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/>
          <p:nvPr/>
        </p:nvSpPr>
        <p:spPr>
          <a:xfrm>
            <a:off x="5065211" y="3004875"/>
            <a:ext cx="1093499" cy="462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074" y="1634350"/>
            <a:ext cx="2625000" cy="2222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61099" y="1634349"/>
            <a:ext cx="2292300" cy="2969100"/>
          </a:xfrm>
          <a:prstGeom prst="rect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240029" y="273843"/>
            <a:ext cx="8526779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5000" b="1" dirty="0"/>
              <a:t>Current </a:t>
            </a:r>
            <a:r>
              <a:rPr lang="en" sz="5000" b="1" dirty="0" smtClean="0"/>
              <a:t>Website</a:t>
            </a:r>
            <a:endParaRPr lang="en" sz="5000" b="1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228600" indent="0" algn="ctr">
              <a:spcBef>
                <a:spcPts val="0"/>
              </a:spcBef>
              <a:buSzPct val="100000"/>
              <a:buNone/>
            </a:pPr>
            <a:r>
              <a:rPr lang="en" sz="3600" dirty="0" smtClean="0"/>
              <a:t>Live Demo</a:t>
            </a:r>
            <a:endParaRPr sz="3600" b="0" i="0" u="none" strike="noStrike" cap="none" baseline="0" dirty="0">
              <a:solidFill>
                <a:schemeClr val="dk1"/>
              </a:solidFill>
              <a:sym typeface="Calibri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526773" y="117176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5693" y="1062113"/>
            <a:ext cx="2202748" cy="2413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929" y="1735128"/>
            <a:ext cx="2752019" cy="2153754"/>
          </a:xfrm>
          <a:prstGeom prst="rect">
            <a:avLst/>
          </a:prstGeom>
          <a:noFill/>
          <a:ln w="9525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27721" y="3297195"/>
            <a:ext cx="1414771" cy="94318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3600449" y="2899475"/>
            <a:ext cx="1093601" cy="46230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628650" y="273843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- </a:t>
            </a:r>
            <a:r>
              <a:rPr lang="en" sz="4000" b="1" i="0" u="none" strike="noStrike" cap="none" baseline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Modernize website</a:t>
            </a:r>
          </a:p>
        </p:txBody>
      </p:sp>
      <p:cxnSp>
        <p:nvCxnSpPr>
          <p:cNvPr id="153" name="Shape 153"/>
          <p:cNvCxnSpPr/>
          <p:nvPr/>
        </p:nvCxnSpPr>
        <p:spPr>
          <a:xfrm>
            <a:off x="628650" y="1043608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54" name="Shape 15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1200" y="1617573"/>
            <a:ext cx="2041689" cy="1259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41459" y="1331929"/>
            <a:ext cx="5757918" cy="3556908"/>
          </a:xfrm>
          <a:prstGeom prst="rect">
            <a:avLst/>
          </a:prstGeom>
          <a:noFill/>
          <a:ln w="9525" cap="flat" cmpd="sng">
            <a:solidFill>
              <a:srgbClr val="FF33CC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1" name="Shape 161"/>
          <p:cNvCxnSpPr/>
          <p:nvPr/>
        </p:nvCxnSpPr>
        <p:spPr>
          <a:xfrm>
            <a:off x="797781" y="1065796"/>
            <a:ext cx="7988576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62" name="Shape 162"/>
          <p:cNvSpPr txBox="1"/>
          <p:nvPr/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 - Mobile Friendly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1633</Words>
  <Application>Microsoft Office PowerPoint</Application>
  <PresentationFormat>On-screen Show (16:9)</PresentationFormat>
  <Paragraphs>296</Paragraphs>
  <Slides>54</Slides>
  <Notes>44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Wingdings</vt:lpstr>
      <vt:lpstr>Office Theme</vt:lpstr>
      <vt:lpstr>simple-light-2</vt:lpstr>
      <vt:lpstr>Basic Legal Citation Presentation 3</vt:lpstr>
      <vt:lpstr>The Team</vt:lpstr>
      <vt:lpstr>Outline</vt:lpstr>
      <vt:lpstr>Recap</vt:lpstr>
      <vt:lpstr>The client</vt:lpstr>
      <vt:lpstr>Basic Legal Citation</vt:lpstr>
      <vt:lpstr>Current Website</vt:lpstr>
      <vt:lpstr>PowerPoint Presentation</vt:lpstr>
      <vt:lpstr>PowerPoint Presentation</vt:lpstr>
      <vt:lpstr>PowerPoint Presentation</vt:lpstr>
      <vt:lpstr>Workflow</vt:lpstr>
      <vt:lpstr>Iteration I</vt:lpstr>
      <vt:lpstr>PowerPoint Presentation</vt:lpstr>
      <vt:lpstr>PowerPoint Presentation</vt:lpstr>
      <vt:lpstr>Testing I</vt:lpstr>
      <vt:lpstr>Iteration II</vt:lpstr>
      <vt:lpstr>PowerPoint Presentation</vt:lpstr>
      <vt:lpstr>PowerPoint Presentation</vt:lpstr>
      <vt:lpstr>User Testing - Methodology</vt:lpstr>
      <vt:lpstr>User Testing II</vt:lpstr>
      <vt:lpstr>Client Testing II</vt:lpstr>
      <vt:lpstr>Client suggestions : revisited</vt:lpstr>
      <vt:lpstr>Progress</vt:lpstr>
      <vt:lpstr>Iteration III</vt:lpstr>
      <vt:lpstr>Iteration III (cont.)</vt:lpstr>
      <vt:lpstr>Iteration III (cont.)</vt:lpstr>
      <vt:lpstr>Iteration III (cont.)</vt:lpstr>
      <vt:lpstr>Author view</vt:lpstr>
      <vt:lpstr>Author view (cont.)</vt:lpstr>
      <vt:lpstr>        Demo of the Website</vt:lpstr>
      <vt:lpstr>Current website on Mobile</vt:lpstr>
      <vt:lpstr>Demo on small screen</vt:lpstr>
      <vt:lpstr>Demo on small screen</vt:lpstr>
      <vt:lpstr>Demo on small screen</vt:lpstr>
      <vt:lpstr>Demo on small screen</vt:lpstr>
      <vt:lpstr>Demo on small screen</vt:lpstr>
      <vt:lpstr>On Apple iPhone 5</vt:lpstr>
      <vt:lpstr>On Samsung Galaxy</vt:lpstr>
      <vt:lpstr>On Apple iPad</vt:lpstr>
      <vt:lpstr>Project Summary</vt:lpstr>
      <vt:lpstr>PowerPoint Presentation</vt:lpstr>
      <vt:lpstr>Gantt Table (cont.)</vt:lpstr>
      <vt:lpstr>Requirements </vt:lpstr>
      <vt:lpstr>Requirements </vt:lpstr>
      <vt:lpstr>Requirements </vt:lpstr>
      <vt:lpstr>Requirements </vt:lpstr>
      <vt:lpstr>Requirements </vt:lpstr>
      <vt:lpstr>Requirements </vt:lpstr>
      <vt:lpstr>Requirements </vt:lpstr>
      <vt:lpstr>  Achievements</vt:lpstr>
      <vt:lpstr>Challenges/Mistakes</vt:lpstr>
      <vt:lpstr>Pending Tasks</vt:lpstr>
      <vt:lpstr>Summary of Deliverables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Legal Citation Presentation 3</dc:title>
  <cp:lastModifiedBy>sania</cp:lastModifiedBy>
  <cp:revision>53</cp:revision>
  <dcterms:modified xsi:type="dcterms:W3CDTF">2015-12-02T15:49:43Z</dcterms:modified>
</cp:coreProperties>
</file>